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7"/>
  </p:notesMasterIdLst>
  <p:handoutMasterIdLst>
    <p:handoutMasterId r:id="rId38"/>
  </p:handoutMasterIdLst>
  <p:sldIdLst>
    <p:sldId id="256" r:id="rId2"/>
    <p:sldId id="886" r:id="rId3"/>
    <p:sldId id="854" r:id="rId4"/>
    <p:sldId id="881" r:id="rId5"/>
    <p:sldId id="869" r:id="rId6"/>
    <p:sldId id="853" r:id="rId7"/>
    <p:sldId id="855" r:id="rId8"/>
    <p:sldId id="880" r:id="rId9"/>
    <p:sldId id="878" r:id="rId10"/>
    <p:sldId id="879" r:id="rId11"/>
    <p:sldId id="882" r:id="rId12"/>
    <p:sldId id="896" r:id="rId13"/>
    <p:sldId id="897" r:id="rId14"/>
    <p:sldId id="906" r:id="rId15"/>
    <p:sldId id="898" r:id="rId16"/>
    <p:sldId id="899" r:id="rId17"/>
    <p:sldId id="900" r:id="rId18"/>
    <p:sldId id="890" r:id="rId19"/>
    <p:sldId id="891" r:id="rId20"/>
    <p:sldId id="892" r:id="rId21"/>
    <p:sldId id="893" r:id="rId22"/>
    <p:sldId id="894" r:id="rId23"/>
    <p:sldId id="885" r:id="rId24"/>
    <p:sldId id="883" r:id="rId25"/>
    <p:sldId id="884" r:id="rId26"/>
    <p:sldId id="870" r:id="rId27"/>
    <p:sldId id="871" r:id="rId28"/>
    <p:sldId id="873" r:id="rId29"/>
    <p:sldId id="901" r:id="rId30"/>
    <p:sldId id="902" r:id="rId31"/>
    <p:sldId id="903" r:id="rId32"/>
    <p:sldId id="904" r:id="rId33"/>
    <p:sldId id="905" r:id="rId34"/>
    <p:sldId id="907" r:id="rId35"/>
    <p:sldId id="887" r:id="rId36"/>
  </p:sldIdLst>
  <p:sldSz cx="9864725" cy="7200900"/>
  <p:notesSz cx="6858000" cy="9926638"/>
  <p:defaultTextStyle>
    <a:defPPr>
      <a:defRPr lang="tr-TR"/>
    </a:defPPr>
    <a:lvl1pPr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81013" indent="-23813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65200" indent="-50800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47800" indent="-76200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31988" indent="-103188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A388"/>
    <a:srgbClr val="FF9966"/>
    <a:srgbClr val="04C3D2"/>
    <a:srgbClr val="FFCC99"/>
    <a:srgbClr val="FDFC8F"/>
    <a:srgbClr val="CD853F"/>
    <a:srgbClr val="DEB887"/>
    <a:srgbClr val="A0522D"/>
    <a:srgbClr val="8B4513"/>
    <a:srgbClr val="FFD7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48" autoAdjust="0"/>
    <p:restoredTop sz="94713" autoAdjust="0"/>
  </p:normalViewPr>
  <p:slideViewPr>
    <p:cSldViewPr>
      <p:cViewPr varScale="1">
        <p:scale>
          <a:sx n="101" d="100"/>
          <a:sy n="101" d="100"/>
        </p:scale>
        <p:origin x="-1740" y="-96"/>
      </p:cViewPr>
      <p:guideLst>
        <p:guide orient="horz" pos="2268"/>
        <p:guide pos="3107"/>
      </p:guideLst>
    </p:cSldViewPr>
  </p:slideViewPr>
  <p:outlineViewPr>
    <p:cViewPr>
      <p:scale>
        <a:sx n="33" d="100"/>
        <a:sy n="33" d="100"/>
      </p:scale>
      <p:origin x="0" y="91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4146"/>
    </p:cViewPr>
  </p:sorterViewPr>
  <p:notesViewPr>
    <p:cSldViewPr>
      <p:cViewPr varScale="1">
        <p:scale>
          <a:sx n="61" d="100"/>
          <a:sy n="61" d="100"/>
        </p:scale>
        <p:origin x="-3402" y="-84"/>
      </p:cViewPr>
      <p:guideLst>
        <p:guide orient="horz" pos="3128"/>
        <p:guide pos="21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İlkokul+Ortaokul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tr-TR"/>
              </a:p>
            </c:txPr>
            <c:showVal val="1"/>
          </c:dLbls>
          <c:cat>
            <c:strRef>
              <c:f>Sayfa1!$A$2:$A$4</c:f>
              <c:strCache>
                <c:ptCount val="3"/>
                <c:pt idx="0">
                  <c:v>2016-2017 </c:v>
                </c:pt>
                <c:pt idx="1">
                  <c:v>2017-2018 </c:v>
                </c:pt>
                <c:pt idx="2">
                  <c:v>2018-2019 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3.19</c:v>
                </c:pt>
                <c:pt idx="1">
                  <c:v>2.8899999999999997</c:v>
                </c:pt>
                <c:pt idx="2">
                  <c:v>2.71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Ortaöğretim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tr-TR"/>
              </a:p>
            </c:txPr>
            <c:showVal val="1"/>
          </c:dLbls>
          <c:cat>
            <c:strRef>
              <c:f>Sayfa1!$A$2:$A$4</c:f>
              <c:strCache>
                <c:ptCount val="3"/>
                <c:pt idx="0">
                  <c:v>2016-2017 </c:v>
                </c:pt>
                <c:pt idx="1">
                  <c:v>2017-2018 </c:v>
                </c:pt>
                <c:pt idx="2">
                  <c:v>2018-2019 </c:v>
                </c:pt>
              </c:strCache>
            </c:strRef>
          </c:cat>
          <c:val>
            <c:numRef>
              <c:f>Sayfa1!$C$2:$C$4</c:f>
              <c:numCache>
                <c:formatCode>General</c:formatCode>
                <c:ptCount val="3"/>
                <c:pt idx="0">
                  <c:v>2.79</c:v>
                </c:pt>
                <c:pt idx="1">
                  <c:v>0.77</c:v>
                </c:pt>
                <c:pt idx="2">
                  <c:v>0.93</c:v>
                </c:pt>
              </c:numCache>
            </c:numRef>
          </c:val>
        </c:ser>
        <c:axId val="125908096"/>
        <c:axId val="125909632"/>
      </c:barChart>
      <c:catAx>
        <c:axId val="125908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tr-TR"/>
          </a:p>
        </c:txPr>
        <c:crossAx val="125909632"/>
        <c:crosses val="autoZero"/>
        <c:auto val="1"/>
        <c:lblAlgn val="ctr"/>
        <c:lblOffset val="100"/>
      </c:catAx>
      <c:valAx>
        <c:axId val="125909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1259080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tr-TR"/>
        </a:p>
      </c:txPr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Taşıma Maliyeti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Val val="1"/>
            <c:showLeaderLines val="1"/>
          </c:dLbls>
          <c:cat>
            <c:strRef>
              <c:f>Sayfa1!$A$2:$A$4</c:f>
              <c:strCache>
                <c:ptCount val="3"/>
                <c:pt idx="0">
                  <c:v>2016-2017</c:v>
                </c:pt>
                <c:pt idx="1">
                  <c:v>2017-2018 </c:v>
                </c:pt>
                <c:pt idx="2">
                  <c:v>2018-2019 </c:v>
                </c:pt>
              </c:strCache>
            </c:strRef>
          </c:cat>
          <c:val>
            <c:numRef>
              <c:f>Sayfa1!$B$2:$B$4</c:f>
              <c:numCache>
                <c:formatCode>#,##0.00</c:formatCode>
                <c:ptCount val="3"/>
                <c:pt idx="0">
                  <c:v>2751960.08</c:v>
                </c:pt>
                <c:pt idx="1">
                  <c:v>2599844.6800000002</c:v>
                </c:pt>
                <c:pt idx="2">
                  <c:v>2700444.9299999997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/>
          </a:pPr>
          <a:endParaRPr lang="tr-TR"/>
        </a:p>
      </c:txPr>
    </c:legend>
    <c:plotVisOnly val="1"/>
  </c:chart>
  <c:spPr>
    <a:ln>
      <a:solidFill>
        <a:schemeClr val="bg2">
          <a:lumMod val="75000"/>
        </a:schemeClr>
      </a:solidFill>
    </a:ln>
  </c:spPr>
  <c:txPr>
    <a:bodyPr/>
    <a:lstStyle/>
    <a:p>
      <a:pPr>
        <a:defRPr sz="1800"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Yemek </a:t>
            </a:r>
            <a:r>
              <a:rPr lang="tr-TR" dirty="0"/>
              <a:t>Maliyeti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Yemek Maliyeti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Val val="1"/>
            <c:showLeaderLines val="1"/>
          </c:dLbls>
          <c:cat>
            <c:strRef>
              <c:f>Sayfa1!$A$2:$A$4</c:f>
              <c:strCache>
                <c:ptCount val="3"/>
                <c:pt idx="0">
                  <c:v>2016-2017 </c:v>
                </c:pt>
                <c:pt idx="1">
                  <c:v>2017-2018 </c:v>
                </c:pt>
                <c:pt idx="2">
                  <c:v>2018-2019 </c:v>
                </c:pt>
              </c:strCache>
            </c:strRef>
          </c:cat>
          <c:val>
            <c:numRef>
              <c:f>Sayfa1!$B$2:$B$4</c:f>
              <c:numCache>
                <c:formatCode>#,##0.00</c:formatCode>
                <c:ptCount val="3"/>
                <c:pt idx="0">
                  <c:v>809118.06</c:v>
                </c:pt>
                <c:pt idx="1">
                  <c:v>454470.69</c:v>
                </c:pt>
                <c:pt idx="2">
                  <c:v>549200.1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/>
          </a:pPr>
          <a:endParaRPr lang="tr-TR"/>
        </a:p>
      </c:txPr>
    </c:legend>
    <c:plotVisOnly val="1"/>
  </c:chart>
  <c:spPr>
    <a:ln>
      <a:solidFill>
        <a:schemeClr val="bg2">
          <a:lumMod val="75000"/>
        </a:schemeClr>
      </a:solidFill>
    </a:ln>
  </c:spPr>
  <c:txPr>
    <a:bodyPr/>
    <a:lstStyle/>
    <a:p>
      <a:pPr>
        <a:defRPr sz="1800"/>
      </a:pPr>
      <a:endParaRPr lang="tr-T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8AC5B-0D4E-44E1-B521-440727B6A7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01B93F0-B109-4085-B3E5-75D71E905146}">
      <dgm:prSet phldrT="[Metin]" custT="1"/>
      <dgm:spPr/>
      <dgm:t>
        <a:bodyPr/>
        <a:lstStyle/>
        <a:p>
          <a:pPr algn="ctr"/>
          <a:r>
            <a:rPr lang="tr-TR" sz="1600" b="1" dirty="0" smtClean="0"/>
            <a:t>Merkez Mahalle Sayısı</a:t>
          </a:r>
        </a:p>
        <a:p>
          <a:pPr algn="ctr"/>
          <a:r>
            <a:rPr lang="tr-TR" sz="1600" b="1" dirty="0" smtClean="0"/>
            <a:t> </a:t>
          </a:r>
          <a:r>
            <a: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</a:t>
          </a:r>
          <a:endParaRPr lang="tr-T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0F55B1-17C4-48D4-B35A-F7598A33B9D4}" type="parTrans" cxnId="{6D0D7403-21B1-4223-B751-BDB59FCCD93A}">
      <dgm:prSet/>
      <dgm:spPr/>
      <dgm:t>
        <a:bodyPr/>
        <a:lstStyle/>
        <a:p>
          <a:endParaRPr lang="tr-TR"/>
        </a:p>
      </dgm:t>
    </dgm:pt>
    <dgm:pt modelId="{DC1AFE68-2D95-4B7B-A126-BA8FD2A3DB6C}" type="sibTrans" cxnId="{6D0D7403-21B1-4223-B751-BDB59FCCD93A}">
      <dgm:prSet/>
      <dgm:spPr/>
      <dgm:t>
        <a:bodyPr/>
        <a:lstStyle/>
        <a:p>
          <a:endParaRPr lang="tr-TR"/>
        </a:p>
      </dgm:t>
    </dgm:pt>
    <dgm:pt modelId="{374B39F9-6E24-4700-B35B-772880095199}">
      <dgm:prSet phldrT="[Metin]" custT="1"/>
      <dgm:spPr/>
      <dgm:t>
        <a:bodyPr/>
        <a:lstStyle/>
        <a:p>
          <a:r>
            <a:rPr lang="tr-TR" sz="1600" b="1" dirty="0" smtClean="0"/>
            <a:t>Kırsal Mahalle Sayısı</a:t>
          </a:r>
        </a:p>
        <a:p>
          <a:r>
            <a: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43</a:t>
          </a:r>
          <a:endParaRPr lang="tr-T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244510-0850-4300-8690-0F100F70AC61}" type="parTrans" cxnId="{7ECA0FBD-8D48-4F04-969E-4C3407C2F374}">
      <dgm:prSet/>
      <dgm:spPr/>
      <dgm:t>
        <a:bodyPr/>
        <a:lstStyle/>
        <a:p>
          <a:endParaRPr lang="tr-TR"/>
        </a:p>
      </dgm:t>
    </dgm:pt>
    <dgm:pt modelId="{8EBC7E7D-D787-406A-9438-CE545D8FDB37}" type="sibTrans" cxnId="{7ECA0FBD-8D48-4F04-969E-4C3407C2F374}">
      <dgm:prSet/>
      <dgm:spPr/>
      <dgm:t>
        <a:bodyPr/>
        <a:lstStyle/>
        <a:p>
          <a:endParaRPr lang="tr-TR"/>
        </a:p>
      </dgm:t>
    </dgm:pt>
    <dgm:pt modelId="{EC7326D9-5E25-40B5-B458-4F0F34087E0F}">
      <dgm:prSet phldrT="[Metin]" custT="1"/>
      <dgm:spPr/>
      <dgm:t>
        <a:bodyPr/>
        <a:lstStyle/>
        <a:p>
          <a:r>
            <a:rPr lang="tr-TR" sz="1600" b="1" dirty="0" smtClean="0"/>
            <a:t>Toplam Mahalle Sayısı </a:t>
          </a:r>
        </a:p>
        <a:p>
          <a:r>
            <a: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</a:t>
          </a:r>
          <a:endParaRPr lang="tr-TR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8613F0-D35C-432D-8033-D89090EC78CD}" type="parTrans" cxnId="{C3071399-6555-4B45-94F8-FD3708E6D1B2}">
      <dgm:prSet/>
      <dgm:spPr/>
      <dgm:t>
        <a:bodyPr/>
        <a:lstStyle/>
        <a:p>
          <a:endParaRPr lang="tr-TR"/>
        </a:p>
      </dgm:t>
    </dgm:pt>
    <dgm:pt modelId="{95A03C23-D5E0-458E-92F4-918F81848B61}" type="sibTrans" cxnId="{C3071399-6555-4B45-94F8-FD3708E6D1B2}">
      <dgm:prSet/>
      <dgm:spPr/>
      <dgm:t>
        <a:bodyPr/>
        <a:lstStyle/>
        <a:p>
          <a:endParaRPr lang="tr-TR"/>
        </a:p>
      </dgm:t>
    </dgm:pt>
    <dgm:pt modelId="{E4B6545C-42E1-49DD-9B0C-582C96AAD6D3}" type="pres">
      <dgm:prSet presAssocID="{AED8AC5B-0D4E-44E1-B521-440727B6A77B}" presName="CompostProcess" presStyleCnt="0">
        <dgm:presLayoutVars>
          <dgm:dir/>
          <dgm:resizeHandles val="exact"/>
        </dgm:presLayoutVars>
      </dgm:prSet>
      <dgm:spPr/>
    </dgm:pt>
    <dgm:pt modelId="{590D4C7D-22EE-410D-8E23-2FD3727531EC}" type="pres">
      <dgm:prSet presAssocID="{AED8AC5B-0D4E-44E1-B521-440727B6A77B}" presName="arrow" presStyleLbl="bgShp" presStyleIdx="0" presStyleCnt="1" custLinFactNeighborX="10580"/>
      <dgm:spPr/>
    </dgm:pt>
    <dgm:pt modelId="{7AE494B2-5E83-4EA9-9BE0-ECA16BE6A997}" type="pres">
      <dgm:prSet presAssocID="{AED8AC5B-0D4E-44E1-B521-440727B6A77B}" presName="linearProcess" presStyleCnt="0"/>
      <dgm:spPr/>
    </dgm:pt>
    <dgm:pt modelId="{EE200B94-91D8-4EF7-8F3F-E4E32B771A79}" type="pres">
      <dgm:prSet presAssocID="{701B93F0-B109-4085-B3E5-75D71E90514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4D2B66-685F-476A-BF2E-1A70FCBB4A42}" type="pres">
      <dgm:prSet presAssocID="{DC1AFE68-2D95-4B7B-A126-BA8FD2A3DB6C}" presName="sibTrans" presStyleCnt="0"/>
      <dgm:spPr/>
    </dgm:pt>
    <dgm:pt modelId="{BF099506-8BF4-4DBC-876B-B8FA5B884F2D}" type="pres">
      <dgm:prSet presAssocID="{374B39F9-6E24-4700-B35B-77288009519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7A89AF-00ED-4AF4-94CC-0038C2949352}" type="pres">
      <dgm:prSet presAssocID="{8EBC7E7D-D787-406A-9438-CE545D8FDB37}" presName="sibTrans" presStyleCnt="0"/>
      <dgm:spPr/>
    </dgm:pt>
    <dgm:pt modelId="{A88BA97C-83FB-4444-A35E-C506B57CF9CA}" type="pres">
      <dgm:prSet presAssocID="{EC7326D9-5E25-40B5-B458-4F0F34087E0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502B4D4-645F-457D-A207-8AB2E872AD43}" type="presOf" srcId="{AED8AC5B-0D4E-44E1-B521-440727B6A77B}" destId="{E4B6545C-42E1-49DD-9B0C-582C96AAD6D3}" srcOrd="0" destOrd="0" presId="urn:microsoft.com/office/officeart/2005/8/layout/hProcess9"/>
    <dgm:cxn modelId="{7ECA0FBD-8D48-4F04-969E-4C3407C2F374}" srcId="{AED8AC5B-0D4E-44E1-B521-440727B6A77B}" destId="{374B39F9-6E24-4700-B35B-772880095199}" srcOrd="1" destOrd="0" parTransId="{4E244510-0850-4300-8690-0F100F70AC61}" sibTransId="{8EBC7E7D-D787-406A-9438-CE545D8FDB37}"/>
    <dgm:cxn modelId="{6D0D7403-21B1-4223-B751-BDB59FCCD93A}" srcId="{AED8AC5B-0D4E-44E1-B521-440727B6A77B}" destId="{701B93F0-B109-4085-B3E5-75D71E905146}" srcOrd="0" destOrd="0" parTransId="{A40F55B1-17C4-48D4-B35A-F7598A33B9D4}" sibTransId="{DC1AFE68-2D95-4B7B-A126-BA8FD2A3DB6C}"/>
    <dgm:cxn modelId="{A651A08D-09D8-4F46-BD2D-727D22CF577F}" type="presOf" srcId="{701B93F0-B109-4085-B3E5-75D71E905146}" destId="{EE200B94-91D8-4EF7-8F3F-E4E32B771A79}" srcOrd="0" destOrd="0" presId="urn:microsoft.com/office/officeart/2005/8/layout/hProcess9"/>
    <dgm:cxn modelId="{C3071399-6555-4B45-94F8-FD3708E6D1B2}" srcId="{AED8AC5B-0D4E-44E1-B521-440727B6A77B}" destId="{EC7326D9-5E25-40B5-B458-4F0F34087E0F}" srcOrd="2" destOrd="0" parTransId="{6D8613F0-D35C-432D-8033-D89090EC78CD}" sibTransId="{95A03C23-D5E0-458E-92F4-918F81848B61}"/>
    <dgm:cxn modelId="{4E0F19E8-316B-4786-B23A-9792E4D5964E}" type="presOf" srcId="{EC7326D9-5E25-40B5-B458-4F0F34087E0F}" destId="{A88BA97C-83FB-4444-A35E-C506B57CF9CA}" srcOrd="0" destOrd="0" presId="urn:microsoft.com/office/officeart/2005/8/layout/hProcess9"/>
    <dgm:cxn modelId="{AA15BEC1-BFB6-42CE-BEF3-E2DA3654AD96}" type="presOf" srcId="{374B39F9-6E24-4700-B35B-772880095199}" destId="{BF099506-8BF4-4DBC-876B-B8FA5B884F2D}" srcOrd="0" destOrd="0" presId="urn:microsoft.com/office/officeart/2005/8/layout/hProcess9"/>
    <dgm:cxn modelId="{D59A2CBB-1013-4593-8168-7DD3348A322D}" type="presParOf" srcId="{E4B6545C-42E1-49DD-9B0C-582C96AAD6D3}" destId="{590D4C7D-22EE-410D-8E23-2FD3727531EC}" srcOrd="0" destOrd="0" presId="urn:microsoft.com/office/officeart/2005/8/layout/hProcess9"/>
    <dgm:cxn modelId="{689CC9CC-BCE9-4384-941B-51542CBA84AD}" type="presParOf" srcId="{E4B6545C-42E1-49DD-9B0C-582C96AAD6D3}" destId="{7AE494B2-5E83-4EA9-9BE0-ECA16BE6A997}" srcOrd="1" destOrd="0" presId="urn:microsoft.com/office/officeart/2005/8/layout/hProcess9"/>
    <dgm:cxn modelId="{E8EA3274-5F2B-4426-9AEA-C2497657642F}" type="presParOf" srcId="{7AE494B2-5E83-4EA9-9BE0-ECA16BE6A997}" destId="{EE200B94-91D8-4EF7-8F3F-E4E32B771A79}" srcOrd="0" destOrd="0" presId="urn:microsoft.com/office/officeart/2005/8/layout/hProcess9"/>
    <dgm:cxn modelId="{61CE3EE2-4E70-45A3-A977-BD9E9468984A}" type="presParOf" srcId="{7AE494B2-5E83-4EA9-9BE0-ECA16BE6A997}" destId="{E74D2B66-685F-476A-BF2E-1A70FCBB4A42}" srcOrd="1" destOrd="0" presId="urn:microsoft.com/office/officeart/2005/8/layout/hProcess9"/>
    <dgm:cxn modelId="{88ADC05D-EA1E-4294-8719-416A94125B9B}" type="presParOf" srcId="{7AE494B2-5E83-4EA9-9BE0-ECA16BE6A997}" destId="{BF099506-8BF4-4DBC-876B-B8FA5B884F2D}" srcOrd="2" destOrd="0" presId="urn:microsoft.com/office/officeart/2005/8/layout/hProcess9"/>
    <dgm:cxn modelId="{0B5BA6A5-0FE6-416C-8276-DC2C196F242E}" type="presParOf" srcId="{7AE494B2-5E83-4EA9-9BE0-ECA16BE6A997}" destId="{3D7A89AF-00ED-4AF4-94CC-0038C2949352}" srcOrd="3" destOrd="0" presId="urn:microsoft.com/office/officeart/2005/8/layout/hProcess9"/>
    <dgm:cxn modelId="{51694D4C-8115-4061-A9EE-E4D0D8766FBE}" type="presParOf" srcId="{7AE494B2-5E83-4EA9-9BE0-ECA16BE6A997}" destId="{A88BA97C-83FB-4444-A35E-C506B57CF9CA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769F6-F509-43AE-B1BC-AD2F0549B11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AA9852-1745-4685-B1D0-F9C189F2EC54}">
      <dgm:prSet phldrT="[Metin]"/>
      <dgm:spPr/>
      <dgm:t>
        <a:bodyPr/>
        <a:lstStyle/>
        <a:p>
          <a:r>
            <a:rPr lang="tr-TR" dirty="0" smtClean="0"/>
            <a:t>Nüfus-2017</a:t>
          </a:r>
          <a:endParaRPr lang="tr-TR" dirty="0"/>
        </a:p>
      </dgm:t>
    </dgm:pt>
    <dgm:pt modelId="{7AE494C0-DAA6-426B-9949-04694609FECA}" type="parTrans" cxnId="{ACC5E65E-7DFC-41B5-B98B-7F09D31B660B}">
      <dgm:prSet/>
      <dgm:spPr/>
      <dgm:t>
        <a:bodyPr/>
        <a:lstStyle/>
        <a:p>
          <a:endParaRPr lang="tr-TR"/>
        </a:p>
      </dgm:t>
    </dgm:pt>
    <dgm:pt modelId="{2F7E7E3C-2878-4D56-A50E-408CC9567731}" type="sibTrans" cxnId="{ACC5E65E-7DFC-41B5-B98B-7F09D31B660B}">
      <dgm:prSet/>
      <dgm:spPr/>
      <dgm:t>
        <a:bodyPr/>
        <a:lstStyle/>
        <a:p>
          <a:endParaRPr lang="tr-TR" dirty="0"/>
        </a:p>
      </dgm:t>
    </dgm:pt>
    <dgm:pt modelId="{EA50ADF2-D257-4B27-A57F-05A280B17E9A}">
      <dgm:prSet phldrT="[Metin]"/>
      <dgm:spPr/>
      <dgm:t>
        <a:bodyPr/>
        <a:lstStyle/>
        <a:p>
          <a:r>
            <a:rPr lang="tr-TR" b="1" dirty="0" smtClean="0"/>
            <a:t>178.105</a:t>
          </a:r>
          <a:endParaRPr lang="tr-TR" b="1" dirty="0"/>
        </a:p>
      </dgm:t>
    </dgm:pt>
    <dgm:pt modelId="{93543D5A-3DEC-4DCB-8868-0A5A46DDACA4}" type="parTrans" cxnId="{E646E306-5F40-4087-BF8C-2D27ACA90BAA}">
      <dgm:prSet/>
      <dgm:spPr/>
      <dgm:t>
        <a:bodyPr/>
        <a:lstStyle/>
        <a:p>
          <a:endParaRPr lang="tr-TR"/>
        </a:p>
      </dgm:t>
    </dgm:pt>
    <dgm:pt modelId="{B22513E2-031F-480A-B626-F3A29A2535AC}" type="sibTrans" cxnId="{E646E306-5F40-4087-BF8C-2D27ACA90BAA}">
      <dgm:prSet/>
      <dgm:spPr/>
      <dgm:t>
        <a:bodyPr/>
        <a:lstStyle/>
        <a:p>
          <a:endParaRPr lang="tr-TR"/>
        </a:p>
      </dgm:t>
    </dgm:pt>
    <dgm:pt modelId="{AD133E00-D78B-4D2B-8072-3F2A836D070A}">
      <dgm:prSet phldrT="[Metin]"/>
      <dgm:spPr/>
      <dgm:t>
        <a:bodyPr/>
        <a:lstStyle/>
        <a:p>
          <a:r>
            <a:rPr lang="tr-TR" dirty="0" smtClean="0"/>
            <a:t>Yüzölçüm</a:t>
          </a:r>
          <a:endParaRPr lang="tr-TR" dirty="0"/>
        </a:p>
      </dgm:t>
    </dgm:pt>
    <dgm:pt modelId="{A41B9938-5316-4C55-89DD-92DBBA5A7AF4}" type="parTrans" cxnId="{7C71C97A-F050-4B0B-806F-CA454FAA6176}">
      <dgm:prSet/>
      <dgm:spPr/>
      <dgm:t>
        <a:bodyPr/>
        <a:lstStyle/>
        <a:p>
          <a:endParaRPr lang="tr-TR"/>
        </a:p>
      </dgm:t>
    </dgm:pt>
    <dgm:pt modelId="{865DD6E8-108A-43BD-AEB8-D3323DC908A2}" type="sibTrans" cxnId="{7C71C97A-F050-4B0B-806F-CA454FAA6176}">
      <dgm:prSet/>
      <dgm:spPr/>
      <dgm:t>
        <a:bodyPr/>
        <a:lstStyle/>
        <a:p>
          <a:endParaRPr lang="tr-TR"/>
        </a:p>
      </dgm:t>
    </dgm:pt>
    <dgm:pt modelId="{14F7E16B-E605-4A7C-B192-178C9F3B62D9}">
      <dgm:prSet phldrT="[Metin]"/>
      <dgm:spPr/>
      <dgm:t>
        <a:bodyPr/>
        <a:lstStyle/>
        <a:p>
          <a:r>
            <a:rPr lang="tr-TR" b="1" dirty="0" smtClean="0"/>
            <a:t>742,04 km</a:t>
          </a:r>
          <a:r>
            <a:rPr lang="tr-TR" b="1" baseline="30000" dirty="0" smtClean="0"/>
            <a:t>2</a:t>
          </a:r>
          <a:endParaRPr lang="tr-TR" dirty="0"/>
        </a:p>
      </dgm:t>
    </dgm:pt>
    <dgm:pt modelId="{BC4D429F-42AA-4A5A-A043-3F087F095371}" type="parTrans" cxnId="{953300EE-B8D5-48DB-A6AD-7CB6565D72DD}">
      <dgm:prSet/>
      <dgm:spPr/>
      <dgm:t>
        <a:bodyPr/>
        <a:lstStyle/>
        <a:p>
          <a:endParaRPr lang="tr-TR"/>
        </a:p>
      </dgm:t>
    </dgm:pt>
    <dgm:pt modelId="{22524D01-71A6-44BC-85C3-7DFAE931B790}" type="sibTrans" cxnId="{953300EE-B8D5-48DB-A6AD-7CB6565D72DD}">
      <dgm:prSet/>
      <dgm:spPr/>
      <dgm:t>
        <a:bodyPr/>
        <a:lstStyle/>
        <a:p>
          <a:endParaRPr lang="tr-TR"/>
        </a:p>
      </dgm:t>
    </dgm:pt>
    <dgm:pt modelId="{6DA1293C-D391-4147-A14B-0A4EEF6AE40A}" type="pres">
      <dgm:prSet presAssocID="{E56769F6-F509-43AE-B1BC-AD2F0549B1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649C76A-9073-4D47-B4C0-4C4CAD688E0C}" type="pres">
      <dgm:prSet presAssocID="{1EAA9852-1745-4685-B1D0-F9C189F2EC54}" presName="composite" presStyleCnt="0"/>
      <dgm:spPr/>
    </dgm:pt>
    <dgm:pt modelId="{EB0175B8-1A8F-4D43-928A-9F61245D96ED}" type="pres">
      <dgm:prSet presAssocID="{1EAA9852-1745-4685-B1D0-F9C189F2EC5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E66FB9-D184-4307-982D-231581BBDA92}" type="pres">
      <dgm:prSet presAssocID="{1EAA9852-1745-4685-B1D0-F9C189F2EC54}" presName="parSh" presStyleLbl="node1" presStyleIdx="0" presStyleCnt="2" custLinFactNeighborX="9979" custLinFactNeighborY="-1767"/>
      <dgm:spPr/>
      <dgm:t>
        <a:bodyPr/>
        <a:lstStyle/>
        <a:p>
          <a:endParaRPr lang="tr-TR"/>
        </a:p>
      </dgm:t>
    </dgm:pt>
    <dgm:pt modelId="{B3BB1003-D055-4900-90DF-8691DF14E16E}" type="pres">
      <dgm:prSet presAssocID="{1EAA9852-1745-4685-B1D0-F9C189F2EC54}" presName="desTx" presStyleLbl="fgAcc1" presStyleIdx="0" presStyleCnt="2" custScaleX="121904" custScaleY="60881" custLinFactNeighborX="-29769" custLinFactNeighborY="-208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EF06BD-C778-4E54-BDB8-C81D746DEE0F}" type="pres">
      <dgm:prSet presAssocID="{2F7E7E3C-2878-4D56-A50E-408CC9567731}" presName="sibTrans" presStyleLbl="sibTrans2D1" presStyleIdx="0" presStyleCnt="1"/>
      <dgm:spPr/>
      <dgm:t>
        <a:bodyPr/>
        <a:lstStyle/>
        <a:p>
          <a:endParaRPr lang="tr-TR"/>
        </a:p>
      </dgm:t>
    </dgm:pt>
    <dgm:pt modelId="{22234606-19E3-46B0-88AA-99437429B542}" type="pres">
      <dgm:prSet presAssocID="{2F7E7E3C-2878-4D56-A50E-408CC9567731}" presName="connTx" presStyleLbl="sibTrans2D1" presStyleIdx="0" presStyleCnt="1"/>
      <dgm:spPr/>
      <dgm:t>
        <a:bodyPr/>
        <a:lstStyle/>
        <a:p>
          <a:endParaRPr lang="tr-TR"/>
        </a:p>
      </dgm:t>
    </dgm:pt>
    <dgm:pt modelId="{AB53D650-5423-4CD6-A106-92906DA68F9F}" type="pres">
      <dgm:prSet presAssocID="{AD133E00-D78B-4D2B-8072-3F2A836D070A}" presName="composite" presStyleCnt="0"/>
      <dgm:spPr/>
    </dgm:pt>
    <dgm:pt modelId="{7E126D29-E382-49B5-A3A6-C29EC83157D8}" type="pres">
      <dgm:prSet presAssocID="{AD133E00-D78B-4D2B-8072-3F2A836D070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9586CC-EBA4-4A2F-ACC4-EF18DD957AA2}" type="pres">
      <dgm:prSet presAssocID="{AD133E00-D78B-4D2B-8072-3F2A836D070A}" presName="parSh" presStyleLbl="node1" presStyleIdx="1" presStyleCnt="2"/>
      <dgm:spPr/>
      <dgm:t>
        <a:bodyPr/>
        <a:lstStyle/>
        <a:p>
          <a:endParaRPr lang="tr-TR"/>
        </a:p>
      </dgm:t>
    </dgm:pt>
    <dgm:pt modelId="{6569A135-5F7C-4EDB-B57A-4422ACF7831D}" type="pres">
      <dgm:prSet presAssocID="{AD133E00-D78B-4D2B-8072-3F2A836D070A}" presName="desTx" presStyleLbl="fgAcc1" presStyleIdx="1" presStyleCnt="2" custScaleX="122941" custScaleY="65365" custLinFactNeighborX="-18578" custLinFactNeighborY="-223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CC5E65E-7DFC-41B5-B98B-7F09D31B660B}" srcId="{E56769F6-F509-43AE-B1BC-AD2F0549B11C}" destId="{1EAA9852-1745-4685-B1D0-F9C189F2EC54}" srcOrd="0" destOrd="0" parTransId="{7AE494C0-DAA6-426B-9949-04694609FECA}" sibTransId="{2F7E7E3C-2878-4D56-A50E-408CC9567731}"/>
    <dgm:cxn modelId="{68973FE0-C53E-4DDE-BB70-554F0BCE4722}" type="presOf" srcId="{EA50ADF2-D257-4B27-A57F-05A280B17E9A}" destId="{B3BB1003-D055-4900-90DF-8691DF14E16E}" srcOrd="0" destOrd="0" presId="urn:microsoft.com/office/officeart/2005/8/layout/process3"/>
    <dgm:cxn modelId="{62E6F057-8DBB-4D0A-8CBC-BAD33F323A39}" type="presOf" srcId="{E56769F6-F509-43AE-B1BC-AD2F0549B11C}" destId="{6DA1293C-D391-4147-A14B-0A4EEF6AE40A}" srcOrd="0" destOrd="0" presId="urn:microsoft.com/office/officeart/2005/8/layout/process3"/>
    <dgm:cxn modelId="{953300EE-B8D5-48DB-A6AD-7CB6565D72DD}" srcId="{AD133E00-D78B-4D2B-8072-3F2A836D070A}" destId="{14F7E16B-E605-4A7C-B192-178C9F3B62D9}" srcOrd="0" destOrd="0" parTransId="{BC4D429F-42AA-4A5A-A043-3F087F095371}" sibTransId="{22524D01-71A6-44BC-85C3-7DFAE931B790}"/>
    <dgm:cxn modelId="{E646E306-5F40-4087-BF8C-2D27ACA90BAA}" srcId="{1EAA9852-1745-4685-B1D0-F9C189F2EC54}" destId="{EA50ADF2-D257-4B27-A57F-05A280B17E9A}" srcOrd="0" destOrd="0" parTransId="{93543D5A-3DEC-4DCB-8868-0A5A46DDACA4}" sibTransId="{B22513E2-031F-480A-B626-F3A29A2535AC}"/>
    <dgm:cxn modelId="{7C71C97A-F050-4B0B-806F-CA454FAA6176}" srcId="{E56769F6-F509-43AE-B1BC-AD2F0549B11C}" destId="{AD133E00-D78B-4D2B-8072-3F2A836D070A}" srcOrd="1" destOrd="0" parTransId="{A41B9938-5316-4C55-89DD-92DBBA5A7AF4}" sibTransId="{865DD6E8-108A-43BD-AEB8-D3323DC908A2}"/>
    <dgm:cxn modelId="{BA64DF84-384B-4197-82C0-04B42845C669}" type="presOf" srcId="{14F7E16B-E605-4A7C-B192-178C9F3B62D9}" destId="{6569A135-5F7C-4EDB-B57A-4422ACF7831D}" srcOrd="0" destOrd="0" presId="urn:microsoft.com/office/officeart/2005/8/layout/process3"/>
    <dgm:cxn modelId="{ADC4F28B-F4D0-433A-A0A3-3E5529FC8616}" type="presOf" srcId="{AD133E00-D78B-4D2B-8072-3F2A836D070A}" destId="{7E126D29-E382-49B5-A3A6-C29EC83157D8}" srcOrd="0" destOrd="0" presId="urn:microsoft.com/office/officeart/2005/8/layout/process3"/>
    <dgm:cxn modelId="{D2F9DB5C-2436-4F36-B7FD-BAC235C5B47C}" type="presOf" srcId="{2F7E7E3C-2878-4D56-A50E-408CC9567731}" destId="{2DEF06BD-C778-4E54-BDB8-C81D746DEE0F}" srcOrd="0" destOrd="0" presId="urn:microsoft.com/office/officeart/2005/8/layout/process3"/>
    <dgm:cxn modelId="{4A33EF98-A5B6-4BD4-9124-66140CECAFBE}" type="presOf" srcId="{2F7E7E3C-2878-4D56-A50E-408CC9567731}" destId="{22234606-19E3-46B0-88AA-99437429B542}" srcOrd="1" destOrd="0" presId="urn:microsoft.com/office/officeart/2005/8/layout/process3"/>
    <dgm:cxn modelId="{44406F7A-32F8-42F3-B748-7054944E45A8}" type="presOf" srcId="{1EAA9852-1745-4685-B1D0-F9C189F2EC54}" destId="{96E66FB9-D184-4307-982D-231581BBDA92}" srcOrd="1" destOrd="0" presId="urn:microsoft.com/office/officeart/2005/8/layout/process3"/>
    <dgm:cxn modelId="{92167DAE-9E4C-4F8B-97CD-E60CC076AEF2}" type="presOf" srcId="{AD133E00-D78B-4D2B-8072-3F2A836D070A}" destId="{4A9586CC-EBA4-4A2F-ACC4-EF18DD957AA2}" srcOrd="1" destOrd="0" presId="urn:microsoft.com/office/officeart/2005/8/layout/process3"/>
    <dgm:cxn modelId="{3A1EE54B-1AF3-45A6-ABE9-B2226EE743BA}" type="presOf" srcId="{1EAA9852-1745-4685-B1D0-F9C189F2EC54}" destId="{EB0175B8-1A8F-4D43-928A-9F61245D96ED}" srcOrd="0" destOrd="0" presId="urn:microsoft.com/office/officeart/2005/8/layout/process3"/>
    <dgm:cxn modelId="{6DAD87C5-1732-4458-A32A-EA68250CC76E}" type="presParOf" srcId="{6DA1293C-D391-4147-A14B-0A4EEF6AE40A}" destId="{B649C76A-9073-4D47-B4C0-4C4CAD688E0C}" srcOrd="0" destOrd="0" presId="urn:microsoft.com/office/officeart/2005/8/layout/process3"/>
    <dgm:cxn modelId="{0C91AB61-D925-4E14-BFEC-2C4DBFA21C15}" type="presParOf" srcId="{B649C76A-9073-4D47-B4C0-4C4CAD688E0C}" destId="{EB0175B8-1A8F-4D43-928A-9F61245D96ED}" srcOrd="0" destOrd="0" presId="urn:microsoft.com/office/officeart/2005/8/layout/process3"/>
    <dgm:cxn modelId="{8AEFE771-B546-4997-B6E7-93C0B4A440EB}" type="presParOf" srcId="{B649C76A-9073-4D47-B4C0-4C4CAD688E0C}" destId="{96E66FB9-D184-4307-982D-231581BBDA92}" srcOrd="1" destOrd="0" presId="urn:microsoft.com/office/officeart/2005/8/layout/process3"/>
    <dgm:cxn modelId="{9FCC4370-E207-4E5A-8992-4D85C6A47127}" type="presParOf" srcId="{B649C76A-9073-4D47-B4C0-4C4CAD688E0C}" destId="{B3BB1003-D055-4900-90DF-8691DF14E16E}" srcOrd="2" destOrd="0" presId="urn:microsoft.com/office/officeart/2005/8/layout/process3"/>
    <dgm:cxn modelId="{EA042887-6687-499E-8D91-B8354D004A54}" type="presParOf" srcId="{6DA1293C-D391-4147-A14B-0A4EEF6AE40A}" destId="{2DEF06BD-C778-4E54-BDB8-C81D746DEE0F}" srcOrd="1" destOrd="0" presId="urn:microsoft.com/office/officeart/2005/8/layout/process3"/>
    <dgm:cxn modelId="{05946FA4-7113-4852-82F8-A87C936880DE}" type="presParOf" srcId="{2DEF06BD-C778-4E54-BDB8-C81D746DEE0F}" destId="{22234606-19E3-46B0-88AA-99437429B542}" srcOrd="0" destOrd="0" presId="urn:microsoft.com/office/officeart/2005/8/layout/process3"/>
    <dgm:cxn modelId="{5DDE9790-7EB9-459A-9912-6CD6679C4F74}" type="presParOf" srcId="{6DA1293C-D391-4147-A14B-0A4EEF6AE40A}" destId="{AB53D650-5423-4CD6-A106-92906DA68F9F}" srcOrd="2" destOrd="0" presId="urn:microsoft.com/office/officeart/2005/8/layout/process3"/>
    <dgm:cxn modelId="{05CEE39C-E0C3-469E-BE77-95F7ECE76277}" type="presParOf" srcId="{AB53D650-5423-4CD6-A106-92906DA68F9F}" destId="{7E126D29-E382-49B5-A3A6-C29EC83157D8}" srcOrd="0" destOrd="0" presId="urn:microsoft.com/office/officeart/2005/8/layout/process3"/>
    <dgm:cxn modelId="{991BE34E-0B30-4D45-9AF5-FD53CC1EACFD}" type="presParOf" srcId="{AB53D650-5423-4CD6-A106-92906DA68F9F}" destId="{4A9586CC-EBA4-4A2F-ACC4-EF18DD957AA2}" srcOrd="1" destOrd="0" presId="urn:microsoft.com/office/officeart/2005/8/layout/process3"/>
    <dgm:cxn modelId="{94D1BA57-59FD-481F-B405-1F2ABEA62FF2}" type="presParOf" srcId="{AB53D650-5423-4CD6-A106-92906DA68F9F}" destId="{6569A135-5F7C-4EDB-B57A-4422ACF7831D}" srcOrd="2" destOrd="0" presId="urn:microsoft.com/office/officeart/2005/8/layout/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/>
          <a:lstStyle>
            <a:lvl1pPr algn="l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 dirty="0"/>
              <a:t>2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3852" y="1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/>
          <a:lstStyle>
            <a:lvl1pPr algn="r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C26718-5025-4841-A901-B95B980A9B2B}" type="datetimeFigureOut">
              <a:rPr lang="tr-TR"/>
              <a:pPr>
                <a:defRPr/>
              </a:pPr>
              <a:t>10.07.2019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29832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 anchor="b"/>
          <a:lstStyle>
            <a:lvl1pPr algn="l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3852" y="9429832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 anchor="b"/>
          <a:lstStyle>
            <a:lvl1pPr algn="r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40E9CB-C3E9-4BC5-9A1F-9AAB7A4FE26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9518615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/>
          <a:lstStyle>
            <a:lvl1pPr algn="l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 dirty="0"/>
              <a:t>2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3852" y="1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/>
          <a:lstStyle>
            <a:lvl1pPr algn="r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4F4441-B57C-4BA3-983E-FDB62EAC6C17}" type="datetimeFigureOut">
              <a:rPr lang="tr-TR"/>
              <a:pPr>
                <a:defRPr/>
              </a:pPr>
              <a:t>10.07.2019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82650" y="744538"/>
            <a:ext cx="50927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8" tIns="45921" rIns="91838" bIns="45921" rtlCol="0" anchor="ctr"/>
          <a:lstStyle/>
          <a:p>
            <a:pPr lvl="0"/>
            <a:endParaRPr lang="tr-TR" noProof="0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481" y="4714123"/>
            <a:ext cx="5487041" cy="4468099"/>
          </a:xfrm>
          <a:prstGeom prst="rect">
            <a:avLst/>
          </a:prstGeom>
        </p:spPr>
        <p:txBody>
          <a:bodyPr vert="horz" lIns="91838" tIns="45921" rIns="91838" bIns="45921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9429832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 anchor="b"/>
          <a:lstStyle>
            <a:lvl1pPr algn="l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3852" y="9429832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 anchor="b"/>
          <a:lstStyle>
            <a:lvl1pPr algn="r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47A2D0-7268-418F-8FCB-61A9A44B2EF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8154704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1013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5200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7800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1988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751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0103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453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803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dirty="0" smtClean="0"/>
              <a:t>tamam</a:t>
            </a:r>
          </a:p>
        </p:txBody>
      </p:sp>
      <p:sp>
        <p:nvSpPr>
          <p:cNvPr id="52228" name="3 Üstbilgi Yer Tutucusu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10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dirty="0" smtClean="0"/>
              <a:t>2</a:t>
            </a:r>
          </a:p>
        </p:txBody>
      </p:sp>
      <p:sp>
        <p:nvSpPr>
          <p:cNvPr id="52229" name="4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1006" fontAlgn="base">
              <a:spcBef>
                <a:spcPct val="0"/>
              </a:spcBef>
              <a:spcAft>
                <a:spcPct val="0"/>
              </a:spcAft>
              <a:defRPr/>
            </a:pPr>
            <a:fld id="{CED4D0AB-B139-4CF3-B58F-000331CF515E}" type="slidenum">
              <a:rPr lang="tr-TR" smtClean="0"/>
              <a:pPr defTabSz="97100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809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1006" fontAlgn="base">
              <a:spcBef>
                <a:spcPct val="0"/>
              </a:spcBef>
              <a:spcAft>
                <a:spcPct val="0"/>
              </a:spcAft>
              <a:defRPr/>
            </a:pPr>
            <a:fld id="{55E670F0-AAAB-4119-989B-40A7F55B22A0}" type="slidenum">
              <a:rPr lang="tr-TR" smtClean="0"/>
              <a:pPr defTabSz="971006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Ok+</a:t>
            </a:r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OK+</a:t>
            </a:r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Ok+</a:t>
            </a:r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Ok+</a:t>
            </a:r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tamam</a:t>
            </a:r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30</a:t>
            </a:fld>
            <a:endParaRPr lang="tr-T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31</a:t>
            </a:fld>
            <a:endParaRPr lang="tr-T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32</a:t>
            </a:fld>
            <a:endParaRPr lang="tr-T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33</a:t>
            </a:fld>
            <a:endParaRPr lang="tr-T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Ok</a:t>
            </a:r>
            <a:r>
              <a:rPr lang="tr-TR" dirty="0" smtClean="0"/>
              <a:t>+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4C01A-1D77-4921-8E66-0F9734BC864A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34</a:t>
            </a:fld>
            <a:endParaRPr lang="tr-T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mtClean="0"/>
              <a:t>Ok</a:t>
            </a:r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mtClean="0"/>
              <a:t>Ok+</a:t>
            </a:r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tr-TR" dirty="0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75443" y="1440180"/>
            <a:ext cx="8470511" cy="1920240"/>
          </a:xfrm>
          <a:ln>
            <a:noFill/>
          </a:ln>
        </p:spPr>
        <p:txBody>
          <a:bodyPr tIns="0" rIns="19334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9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75443" y="3389963"/>
            <a:ext cx="8473799" cy="1840230"/>
          </a:xfrm>
        </p:spPr>
        <p:txBody>
          <a:bodyPr lIns="0" rIns="19334"/>
          <a:lstStyle>
            <a:lvl1pPr marL="0" marR="48335" indent="0" algn="r">
              <a:buNone/>
              <a:defRPr>
                <a:solidFill>
                  <a:schemeClr val="tx1"/>
                </a:solidFill>
              </a:defRPr>
            </a:lvl1pPr>
            <a:lvl2pPr marL="483350" indent="0" algn="ctr">
              <a:buNone/>
            </a:lvl2pPr>
            <a:lvl3pPr marL="966701" indent="0" algn="ctr">
              <a:buNone/>
            </a:lvl3pPr>
            <a:lvl4pPr marL="1450051" indent="0" algn="ctr">
              <a:buNone/>
            </a:lvl4pPr>
            <a:lvl5pPr marL="1933401" indent="0" algn="ctr">
              <a:buNone/>
            </a:lvl5pPr>
            <a:lvl6pPr marL="2416751" indent="0" algn="ctr">
              <a:buNone/>
            </a:lvl6pPr>
            <a:lvl7pPr marL="2900103" indent="0" algn="ctr">
              <a:buNone/>
            </a:lvl7pPr>
            <a:lvl8pPr marL="3383453" indent="0" algn="ctr">
              <a:buNone/>
            </a:lvl8pPr>
            <a:lvl9pPr marL="3866803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1AE0-07CF-4745-8BE5-0479ECA09018}" type="datetime1">
              <a:rPr lang="tr-TR"/>
              <a:pPr>
                <a:defRPr/>
              </a:pPr>
              <a:t>10.07.2019</a:t>
            </a:fld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A00E7B39-6129-47B6-9115-5E2A5F26CBE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 smtClean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 smtClean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10.07.2019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5799-04E8-4401-A3FD-A95681A11CDF}" type="datetime1">
              <a:rPr lang="tr-TR"/>
              <a:pPr>
                <a:defRPr/>
              </a:pPr>
              <a:t>10.07.2019</a:t>
            </a:fld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C066E7C5-615B-4705-8F41-C356D046B90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tr-TR" dirty="0" smtClean="0"/>
              <a:t>/101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097618" y="3751670"/>
            <a:ext cx="3767108" cy="166338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3738-F3BC-41B3-A77F-46F27A0DB781}" type="datetime1">
              <a:rPr lang="tr-TR"/>
              <a:pPr>
                <a:defRPr/>
              </a:pPr>
              <a:t>10.07.2019</a:t>
            </a:fld>
            <a:endParaRPr lang="tr-TR" dirty="0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BE6B3989-8680-465B-B62E-E8B55F8497D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pic>
        <p:nvPicPr>
          <p:cNvPr id="2051" name="Picture 3" descr="C:\Users\win7\Desktop\Resim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864725" cy="72215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8328" rIns="0" bIns="0" anchor="b"/>
          <a:lstStyle/>
          <a:p>
            <a:pPr algn="ctr">
              <a:defRPr/>
            </a:pPr>
            <a:r>
              <a:rPr lang="tr-TR" sz="2000" dirty="0" smtClean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 smtClean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1" y="6672264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10.07.2019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49634978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8328" rIns="0" bIns="0" anchor="b"/>
          <a:lstStyle/>
          <a:p>
            <a:pPr algn="ctr">
              <a:defRPr/>
            </a:pPr>
            <a:r>
              <a:rPr lang="tr-TR" sz="2000" dirty="0" smtClean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 smtClean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1" y="6672264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10.07.2019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49634978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0"/>
            <a:ext cx="9864725" cy="60005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8349" rIns="0" bIns="0" anchor="b"/>
          <a:lstStyle/>
          <a:p>
            <a:pPr algn="ctr">
              <a:defRPr/>
            </a:pPr>
            <a:r>
              <a:rPr lang="tr-TR" sz="2000" dirty="0" smtClean="0">
                <a:solidFill>
                  <a:srgbClr val="F2F2F2"/>
                </a:solidFill>
                <a:latin typeface="Calibri" pitchFamily="34" charset="0"/>
              </a:rPr>
              <a:t>KARESİ İLÇE MİLLİ EĞİTİM MÜDÜRLÜĞÜ</a:t>
            </a:r>
            <a:endParaRPr lang="tr-TR" sz="800" dirty="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BDBC6-B0CA-4C14-B410-894C1B59EC9A}" type="datetime1">
              <a:rPr lang="tr-TR"/>
              <a:pPr>
                <a:defRPr/>
              </a:pPr>
              <a:t>10.07.2019</a:t>
            </a:fld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87949634-B1DF-4554-AF7C-A29E35C741D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883775" cy="10937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70" tIns="48335" rIns="96670" bIns="48335"/>
          <a:lstStyle/>
          <a:p>
            <a:pPr defTabSz="9667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727575" y="-7938"/>
            <a:ext cx="5137150" cy="6699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70" tIns="48335" rIns="96670" bIns="48335"/>
          <a:lstStyle/>
          <a:p>
            <a:pPr defTabSz="9667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14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93713" y="739775"/>
            <a:ext cx="887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833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614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93713" y="2032000"/>
            <a:ext cx="88773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0" tIns="48335" rIns="96670" bIns="48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93713" y="6673850"/>
            <a:ext cx="2301875" cy="3841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667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32B90-520F-40E8-91CC-CFC4A260C5C9}" type="datetime1">
              <a:rPr lang="tr-TR"/>
              <a:pPr>
                <a:defRPr/>
              </a:pPr>
              <a:t>10.07.2019</a:t>
            </a:fld>
            <a:endParaRPr lang="tr-TR" dirty="0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876550" y="6673850"/>
            <a:ext cx="3617913" cy="3841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667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548688" y="6673850"/>
            <a:ext cx="822325" cy="3841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9667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49FA88-F694-4C93-BF18-16E0431D6D5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grpSp>
        <p:nvGrpSpPr>
          <p:cNvPr id="6153" name="1 Grup"/>
          <p:cNvGrpSpPr>
            <a:grpSpLocks/>
          </p:cNvGrpSpPr>
          <p:nvPr/>
        </p:nvGrpSpPr>
        <p:grpSpPr bwMode="auto">
          <a:xfrm>
            <a:off x="-20638" y="212725"/>
            <a:ext cx="9904413" cy="681038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67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67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pic>
        <p:nvPicPr>
          <p:cNvPr id="3075" name="Picture 3" descr="C:\Users\win7\Desktop\Resim3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139" y="-20638"/>
            <a:ext cx="9861585" cy="72215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82" r:id="rId1"/>
    <p:sldLayoutId id="2147486683" r:id="rId2"/>
    <p:sldLayoutId id="2147486691" r:id="rId3"/>
    <p:sldLayoutId id="2147486693" r:id="rId4"/>
    <p:sldLayoutId id="2147486698" r:id="rId5"/>
    <p:sldLayoutId id="2147486699" r:id="rId6"/>
    <p:sldLayoutId id="2147486700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5pPr>
      <a:lvl6pPr marL="457070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6pPr>
      <a:lvl7pPr marL="914137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7pPr>
      <a:lvl8pPr marL="1371206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8pPr>
      <a:lvl9pPr marL="1828276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4688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65200" indent="-258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2206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2206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36732" indent="-22234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30072" indent="-19334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0081" indent="-193340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093" indent="-19334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3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667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5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334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167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001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83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668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1.xml"/><Relationship Id="rId10" Type="http://schemas.openxmlformats.org/officeDocument/2006/relationships/diagramLayout" Target="../diagrams/layout2.xml"/><Relationship Id="rId4" Type="http://schemas.openxmlformats.org/officeDocument/2006/relationships/image" Target="../media/image10.jpeg"/><Relationship Id="rId9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ctrTitle"/>
          </p:nvPr>
        </p:nvSpPr>
        <p:spPr>
          <a:xfrm>
            <a:off x="1289024" y="2743194"/>
            <a:ext cx="7205680" cy="314327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T.C.</a:t>
            </a:r>
            <a:b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KARESİ KAYMAKAMLIĞI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İlçe Milli Eğitim Müdürlüğü</a:t>
            </a:r>
            <a:b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2018-2019 EĞİTİM ÖĞRETİM YILI</a:t>
            </a:r>
            <a:b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Brifing DOSYASI</a:t>
            </a:r>
            <a:endParaRPr lang="tr-T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1253E9-19C1-4B0E-8C91-A7FBD08C036F}" type="slidenum">
              <a:rPr lang="tr-TR"/>
              <a:pPr>
                <a:defRPr/>
              </a:pPr>
              <a:t>1</a:t>
            </a:fld>
            <a:endParaRPr lang="tr-TR" dirty="0"/>
          </a:p>
        </p:txBody>
      </p:sp>
      <p:pic>
        <p:nvPicPr>
          <p:cNvPr id="4100" name="Picture 4" descr="D:\Selçuk DOĞAN\KARESİ\JPGLER\KARESİ KAYMAKAMLIĞ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30" y="242864"/>
            <a:ext cx="1714512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G:\Selçuk DOĞAN\KARESİ\JPGLER\KARESİ İLÇE MEM(yuvarlak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4130" y="314302"/>
            <a:ext cx="1739434" cy="1689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074842" y="1957376"/>
          <a:ext cx="5643602" cy="3263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801"/>
                <a:gridCol w="2821801"/>
              </a:tblGrid>
              <a:tr h="543955">
                <a:tc>
                  <a:txBody>
                    <a:bodyPr/>
                    <a:lstStyle/>
                    <a:p>
                      <a:r>
                        <a:rPr lang="tr-TR" dirty="0" smtClean="0"/>
                        <a:t>Okul</a:t>
                      </a:r>
                      <a:r>
                        <a:rPr lang="tr-TR" baseline="0" dirty="0" smtClean="0"/>
                        <a:t> Türü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2018-2019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 smtClean="0"/>
                        <a:t>Okul</a:t>
                      </a:r>
                      <a:r>
                        <a:rPr lang="tr-TR" baseline="0" dirty="0" smtClean="0"/>
                        <a:t> Öncesi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3.667</a:t>
                      </a:r>
                      <a:endParaRPr kumimoji="0" lang="tr-TR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 smtClean="0"/>
                        <a:t>İlkokul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9.777</a:t>
                      </a:r>
                      <a:endParaRPr kumimoji="0" lang="tr-TR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 smtClean="0"/>
                        <a:t>Ortaokul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9.749</a:t>
                      </a:r>
                      <a:endParaRPr kumimoji="0" lang="tr-TR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 smtClean="0"/>
                        <a:t>Ortaöğretim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11.630</a:t>
                      </a:r>
                      <a:endParaRPr kumimoji="0" lang="tr-TR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3955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TOPLAM</a:t>
                      </a:r>
                      <a:endParaRPr lang="tr-T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34.823</a:t>
                      </a:r>
                      <a:endParaRPr kumimoji="0" lang="tr-TR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0" y="957244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tr-TR" sz="2800" b="1" dirty="0" smtClean="0">
                <a:solidFill>
                  <a:schemeClr val="accent1"/>
                </a:solidFill>
              </a:rPr>
              <a:t>ÖĞRENCİ SAYILARI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60330" y="5786368"/>
            <a:ext cx="90726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b="1" dirty="0" smtClean="0">
                <a:solidFill>
                  <a:srgbClr val="000000"/>
                </a:solidFill>
              </a:rPr>
              <a:t>NOT:</a:t>
            </a:r>
          </a:p>
          <a:p>
            <a:r>
              <a:rPr lang="tr-TR" sz="1100" dirty="0" smtClean="0">
                <a:solidFill>
                  <a:srgbClr val="000000"/>
                </a:solidFill>
              </a:rPr>
              <a:t>*</a:t>
            </a:r>
            <a:r>
              <a:rPr lang="tr-TR" sz="1100" dirty="0" smtClean="0"/>
              <a:t>2018-2019 eğitim öğretim yılı resmi ve özel öğrenci sayılarına ait sayısal veriler 05.02.2019 tarihli MEİS sorgu modülü verileridir.</a:t>
            </a:r>
            <a:endParaRPr lang="tr-TR" sz="11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2018-2019 ÖRGÜN EĞİTİM KADEMELERİ ÖĞRENCİ VE ÖĞRETMEN TABLOSU</a:t>
            </a:r>
            <a:endParaRPr lang="tr-TR" sz="1800" b="1" dirty="0">
              <a:solidFill>
                <a:schemeClr val="accent1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217455" y="4100516"/>
            <a:ext cx="95012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tr-TR" sz="1000" b="1" dirty="0" smtClean="0">
                <a:solidFill>
                  <a:srgbClr val="000000"/>
                </a:solidFill>
              </a:rPr>
              <a:t>NOT:</a:t>
            </a:r>
          </a:p>
          <a:p>
            <a:pPr marL="457200" indent="-457200" fontAlgn="ctr"/>
            <a:r>
              <a:rPr lang="tr-TR" sz="1000" dirty="0" smtClean="0">
                <a:solidFill>
                  <a:srgbClr val="000000"/>
                </a:solidFill>
              </a:rPr>
              <a:t>1. Sayısal veriler </a:t>
            </a:r>
            <a:r>
              <a:rPr lang="tr-TR" sz="1000" dirty="0" smtClean="0"/>
              <a:t>05.02.2019 tarihli </a:t>
            </a:r>
            <a:r>
              <a:rPr lang="tr-TR" sz="1000" dirty="0" smtClean="0">
                <a:solidFill>
                  <a:srgbClr val="000000"/>
                </a:solidFill>
              </a:rPr>
              <a:t>MEİS Modülü verileridir. 2018 TÜİK çağ nüfusları verileri kullanılmıştır.</a:t>
            </a:r>
          </a:p>
          <a:p>
            <a:pPr marL="457200" indent="-457200" fontAlgn="ctr"/>
            <a:r>
              <a:rPr lang="tr-TR" sz="1000" dirty="0" smtClean="0">
                <a:solidFill>
                  <a:srgbClr val="000000"/>
                </a:solidFill>
              </a:rPr>
              <a:t>2. Resmi + Özel tüm eğitim kademelerini kapsar</a:t>
            </a:r>
          </a:p>
          <a:p>
            <a:pPr marL="457200" indent="-457200" fontAlgn="ctr"/>
            <a:r>
              <a:rPr lang="tr-TR" sz="1000" dirty="0" smtClean="0">
                <a:solidFill>
                  <a:srgbClr val="000000"/>
                </a:solidFill>
              </a:rPr>
              <a:t>3. Okul Öncesi Eğitimde Derslik Sayıları Anasınıfı olarak Kullanılan derslik sayıları verileridir.</a:t>
            </a:r>
          </a:p>
          <a:p>
            <a:pPr marL="457200" indent="-457200" fontAlgn="ctr"/>
            <a:r>
              <a:rPr lang="tr-TR" sz="1000" dirty="0" smtClean="0">
                <a:solidFill>
                  <a:srgbClr val="000000"/>
                </a:solidFill>
              </a:rPr>
              <a:t>4. Okul Öncesinde Okul Sayılarında Sadece Müstakil Resmi + Özel Anaokulları gösterilmiştir. </a:t>
            </a:r>
          </a:p>
          <a:p>
            <a:pPr marL="457200" indent="-457200" fontAlgn="ctr"/>
            <a:r>
              <a:rPr lang="tr-TR" sz="1000" dirty="0" smtClean="0">
                <a:solidFill>
                  <a:srgbClr val="000000"/>
                </a:solidFill>
              </a:rPr>
              <a:t>5. Okul öncesi okullaşma oranı 3-5 yaş, ilkokul okullaşma oranı 6-9 yaş, ortaokul okullaşma oranı 10-13 yaş ve ortaöğretim okullaşma oranı 14-17 yaş TUİK verileri</a:t>
            </a:r>
          </a:p>
          <a:p>
            <a:pPr marL="457200" indent="-457200" fontAlgn="ctr"/>
            <a:r>
              <a:rPr lang="tr-TR" sz="1000" dirty="0" smtClean="0">
                <a:solidFill>
                  <a:srgbClr val="000000"/>
                </a:solidFill>
              </a:rPr>
              <a:t>dikkate alınarak  hesaplanmıştır.</a:t>
            </a:r>
          </a:p>
          <a:p>
            <a:pPr marL="457200" indent="-457200" fontAlgn="ctr"/>
            <a:r>
              <a:rPr lang="tr-TR" sz="1000" dirty="0" smtClean="0">
                <a:solidFill>
                  <a:srgbClr val="000000"/>
                </a:solidFill>
              </a:rPr>
              <a:t>6. Öğretmen sayısına okul idareci sayıları dahil edilmiştir. </a:t>
            </a:r>
            <a:endParaRPr lang="tr-TR" sz="1000" dirty="0">
              <a:solidFill>
                <a:srgbClr val="000000"/>
              </a:solidFill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74578" y="1671624"/>
          <a:ext cx="9721890" cy="2192270"/>
        </p:xfrm>
        <a:graphic>
          <a:graphicData uri="http://schemas.openxmlformats.org/drawingml/2006/table">
            <a:tbl>
              <a:tblPr/>
              <a:tblGrid>
                <a:gridCol w="828000"/>
                <a:gridCol w="462219"/>
                <a:gridCol w="425967"/>
                <a:gridCol w="410863"/>
                <a:gridCol w="435031"/>
                <a:gridCol w="435031"/>
                <a:gridCol w="435031"/>
                <a:gridCol w="462219"/>
                <a:gridCol w="462219"/>
                <a:gridCol w="462219"/>
                <a:gridCol w="643483"/>
                <a:gridCol w="643483"/>
                <a:gridCol w="592125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7478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Öğretim </a:t>
                      </a:r>
                      <a:endParaRPr lang="tr-TR" sz="10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Kademesi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Okul</a:t>
                      </a:r>
                    </a:p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Sayısı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Derslik Sayısı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Şube Sayısı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Öğrenci Sayısı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Öğretmen </a:t>
                      </a:r>
                      <a:r>
                        <a:rPr lang="tr-TR" sz="1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Sayısı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Derslik Başına Düşen Öğrenci Sayısı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Şube Başına Düşen Öğrenci Sayısı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Öğretmen Başına Düşen Öğrenci Sayısı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Çağ Nüfusu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Okullaşma Oranı</a:t>
                      </a:r>
                      <a:b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844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Okul Öncesi *</a:t>
                      </a:r>
                    </a:p>
                  </a:txBody>
                  <a:tcPr marL="72000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72000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Ortaokul</a:t>
                      </a:r>
                    </a:p>
                  </a:txBody>
                  <a:tcPr marL="72000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Ortaöğretim</a:t>
                      </a:r>
                    </a:p>
                  </a:txBody>
                  <a:tcPr marL="72000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461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6.097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11.630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72000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1.547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1.524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17.461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17.362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34.823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1.024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1.648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2.672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16.921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34.778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71434" y="1457310"/>
          <a:ext cx="9719080" cy="3556128"/>
        </p:xfrm>
        <a:graphic>
          <a:graphicData uri="http://schemas.openxmlformats.org/drawingml/2006/table">
            <a:tbl>
              <a:tblPr/>
              <a:tblGrid>
                <a:gridCol w="407182"/>
                <a:gridCol w="2604072"/>
                <a:gridCol w="2196000"/>
                <a:gridCol w="504000"/>
                <a:gridCol w="432000"/>
                <a:gridCol w="432000"/>
                <a:gridCol w="479780"/>
                <a:gridCol w="479780"/>
                <a:gridCol w="479780"/>
                <a:gridCol w="568162"/>
                <a:gridCol w="568162"/>
                <a:gridCol w="568162"/>
              </a:tblGrid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Ali Rıza </a:t>
                      </a:r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Güçkan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Naciye Kabakçı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Nazende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Kurşun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Nuran Oğuz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Sıdıka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Sami Kula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Süeybe Karakuş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Şehit Mesut Yağan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Zübeyde Hanım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BAHÇEŞEHİR ANAOKULU BALIKESİR ŞUBESİ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Okul Öncesi Kurumu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BALIKESİR DOĞA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Okul Öncesi Kurumu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BALIKESİR ŞEKERLİK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Okul Öncesi Kurumu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ÇAMLICA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Okul Öncesi Kurumu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ELLİİKİ EVLER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Okul Öncesi Kurumu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KARESİ SEVGİ BAHÇESİ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Okul Öncesi Kurumu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KARINCA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Okul Öncesi Kurumu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PAPATYA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Okul Öncesi Kurumu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PAŞAALANI GÜLBAHÇESİ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Okul Öncesi Kurumu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SEFAKÖY LALE BAHÇESİ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Okul Öncesi Kurumu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VİCDANİYE MİNİK CEVHERLER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Türk Okul Öncesi Kurumu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1.260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1.222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2.482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BAĞIMSIZ ANAOKULLARI (Okul Detaylı - Resmi+Özel) </a:t>
            </a:r>
            <a:endParaRPr lang="tr-TR" sz="1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BÜNYESİNDE ANASINIFI BARINDIRAN OKULLAR (Okul Detaylı - Resmi+Özel) </a:t>
            </a:r>
            <a:endParaRPr lang="tr-TR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71434" y="1457310"/>
          <a:ext cx="9719080" cy="5337303"/>
        </p:xfrm>
        <a:graphic>
          <a:graphicData uri="http://schemas.openxmlformats.org/drawingml/2006/table">
            <a:tbl>
              <a:tblPr/>
              <a:tblGrid>
                <a:gridCol w="407182"/>
                <a:gridCol w="2604072"/>
                <a:gridCol w="2196000"/>
                <a:gridCol w="504000"/>
                <a:gridCol w="432000"/>
                <a:gridCol w="432000"/>
                <a:gridCol w="479780"/>
                <a:gridCol w="479780"/>
                <a:gridCol w="479780"/>
                <a:gridCol w="568162"/>
                <a:gridCol w="568162"/>
                <a:gridCol w="568162"/>
              </a:tblGrid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 Nisan Şehit Deniz Göçkün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Aktarma Naile Erol Gülcan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Ali Hikmet Paşa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İ.Ö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Alişuuri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Atatürk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Bakacak Şehit Yüksel Bayhan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Deliktaş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Ercan Kıvrak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Fatih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Kabakdere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Kalaycılar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Kamçıllı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Kocaavşar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Merkez Ece Amca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Merkez Turplu ilkokulu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Merkez Zafer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Ovacık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İ.Ö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Sakarya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Sevinç Kurşun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İ.Ö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Şamlı Şehit Mustafa </a:t>
                      </a:r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Adışen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Tatlıpınar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ÜÇPINARLI ŞEHİT ALİ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Yağcılar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Yeniköy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Çiğdem Batubey Ortaokulu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Kayabey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Şehit Ferruh </a:t>
                      </a:r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Kulaoğlu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Ortaokulu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İ.Ö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Mehmet Azman Çavuş Ortaokulu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Şamlı Şehit Mustafa </a:t>
                      </a:r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Adışen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Ortaokulu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ALTIN ÇOCUK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Türk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YEDİ İKLİM BENGİ KOLEJİ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Türk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1.185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71434" y="1886462"/>
          <a:ext cx="9612000" cy="2428368"/>
        </p:xfrm>
        <a:graphic>
          <a:graphicData uri="http://schemas.openxmlformats.org/drawingml/2006/table">
            <a:tbl>
              <a:tblPr/>
              <a:tblGrid>
                <a:gridCol w="324000"/>
                <a:gridCol w="2808000"/>
                <a:gridCol w="2592000"/>
                <a:gridCol w="504000"/>
                <a:gridCol w="432000"/>
                <a:gridCol w="432000"/>
                <a:gridCol w="432000"/>
                <a:gridCol w="432000"/>
                <a:gridCol w="432000"/>
                <a:gridCol w="252000"/>
                <a:gridCol w="468000"/>
                <a:gridCol w="504000"/>
              </a:tblGrid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BALIKESİR HATİPLER CAMİİ KIZ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 err="1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BALIKESİR KARESİ PAŞAALANI CAMİİ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 err="1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Bilal-i Habeşi Cami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 err="1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Sakarya Fatih Camii Kur'an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 err="1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fi-FI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Toki Yeni Mahalle Camii Kur'an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 err="1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İlk Adım Gündüz Bakımevi ve Çocuk Kulübü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ASPB Bağlı Özel Gündüz Bakımevi ile Çocuk Klübü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KÜÇÜK İMZALARGÜNDÜZ BAKIM 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ASPB Bağlı Özel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KARAMEL GÜNDÜZ BAKIMEVİ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ASPB Bağlı Özel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Kırmızı Pabuçlar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ASPB Bağlı Özel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KÜÇÜK İMZALAR 2 KREŞ VE GÜNDÜZ BAKIMEVİ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ASPB Bağlı Özel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 err="1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ZIP ZIP KANGURU KREŞ VE GÜNDÜZ BAKIM 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ASPB Bağlı Özel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 err="1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957244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AİLE VE SOSYAL POLİTİKALAR BAKANLIĞI İLE DİYANET İŞLERİ BAŞKANLIĞINA </a:t>
            </a:r>
          </a:p>
          <a:p>
            <a:pPr algn="ctr" defTabSz="914400" fontAlgn="ctr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BAĞLI KURUMLARDA ÖĞRENİM GÖREN OKUL ÖNCESİ ÖĞRENCİ SAYILARI </a:t>
            </a:r>
            <a:endParaRPr lang="tr-TR" sz="1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71434" y="1457310"/>
          <a:ext cx="9719080" cy="5598288"/>
        </p:xfrm>
        <a:graphic>
          <a:graphicData uri="http://schemas.openxmlformats.org/drawingml/2006/table">
            <a:tbl>
              <a:tblPr/>
              <a:tblGrid>
                <a:gridCol w="407182"/>
                <a:gridCol w="2604072"/>
                <a:gridCol w="2196000"/>
                <a:gridCol w="504000"/>
                <a:gridCol w="432000"/>
                <a:gridCol w="432000"/>
                <a:gridCol w="479780"/>
                <a:gridCol w="479780"/>
                <a:gridCol w="479780"/>
                <a:gridCol w="568162"/>
                <a:gridCol w="568162"/>
                <a:gridCol w="568162"/>
              </a:tblGrid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 Nisan Şehit Deniz Göçkün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Merkez Turplu ilkokulu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Fatih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Atatürk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1.570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Alişuuri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Kalaycılar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Beyköy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Albay Tayyar-Nuran Oğuz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Sakarya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Sevinç Kurşun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Ali Hikmet Paşa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Bakacak Şehit Yüksel Bayhan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Kocaavşar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Kabakdere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Kamçıllı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Şehit Jandarma Teğmen Cengiz Evranos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Deliktaş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Merkez Ece Amca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Merkez Zafer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Yeniköy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Ercan Kıvrak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1.374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Ovacık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Tatlıpınar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Şamlı Şehit Mustafa Adışen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ÜÇPINARLI ŞEHİT ALİ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Yağcılar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Naipli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Aktarma Naile Erol Gülcan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Yaylabayır</a:t>
                      </a:r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Umut Özel Eğitim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 (Hafif Düzeyde Zihinsel Engelliler)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BALIKESİR DOĞA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BAHÇEŞEHİR İLKOKULU BALIKESİR ŞUBESİ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İSABET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YEDİ İKLİM BENGİ KOLEJİ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ALTIN ÇOCUK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5.026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4.751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9.777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İLKOKULLAR (Okul Detaylı - Resmi+Özel) </a:t>
            </a:r>
            <a:endParaRPr lang="tr-TR" sz="1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71434" y="1457310"/>
          <a:ext cx="9695759" cy="5514468"/>
        </p:xfrm>
        <a:graphic>
          <a:graphicData uri="http://schemas.openxmlformats.org/drawingml/2006/table">
            <a:tbl>
              <a:tblPr/>
              <a:tblGrid>
                <a:gridCol w="324000"/>
                <a:gridCol w="2652546"/>
                <a:gridCol w="2236879"/>
                <a:gridCol w="513383"/>
                <a:gridCol w="440041"/>
                <a:gridCol w="440041"/>
                <a:gridCol w="488710"/>
                <a:gridCol w="488710"/>
                <a:gridCol w="488710"/>
                <a:gridCol w="540000"/>
                <a:gridCol w="578739"/>
                <a:gridCol w="504000"/>
              </a:tblGrid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Albay Cafer Tayyar-Nuran Oğuz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Ali Hikmet Paşa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Bakacak Şehit Yüksel Bayhan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Balıkesir Karesi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Çiğdem Batubey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1.242</a:t>
                      </a:r>
                      <a:endParaRPr kumimoji="0" lang="tr-TR" sz="1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Deliktaş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Fatih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Kabakdere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Karahallılar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Kayabey Şehit Ferruh Kulaoğlu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Kocaavşar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Mehmet Azman Çavuş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Mehmet Şeref Eğinlioğlu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1.330</a:t>
                      </a:r>
                      <a:endParaRPr kumimoji="0" lang="tr-TR" sz="1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Necip Fazıl Kısakürek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Ovacık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N.Ö.</a:t>
                      </a:r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Şamlı Şehit Mustafa </a:t>
                      </a:r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Adışen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Şehit Astsubay</a:t>
                      </a:r>
                      <a:r>
                        <a:rPr kumimoji="0" lang="tr-TR" sz="10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Cemil Erkek Ortaokulu</a:t>
                      </a:r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1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Şehit Jandarma Teğmen Cengiz </a:t>
                      </a:r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Evranos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Şehit Yüzbaşı İlker Acar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Tatlıpınar</a:t>
                      </a:r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Yeniköy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Umut Özel Eğitim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Ortaokul (Hafif Düzeyde Zihinsel Engelliler)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BAHÇEŞEHİR ORTAOKULU BALIKESİR ŞUBESİ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BALIKESİR BİREY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BALIKESİR DOĞA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İSABET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YEDİ İKLİM BENGİ KOLEJİ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Balıkesir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Gazi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Şamlı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ŞULE YÜKSEL ŞENLER KIZ ANADOLU İHL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İmam Hatip Lisesi (Ortaokul)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N.Ö.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5.010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4.739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9.749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ORTAOKULLAR (Okul Detaylı - Resmi+Özel) </a:t>
            </a:r>
            <a:endParaRPr lang="tr-TR" sz="1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71434" y="1457310"/>
          <a:ext cx="9655286" cy="5172267"/>
        </p:xfrm>
        <a:graphic>
          <a:graphicData uri="http://schemas.openxmlformats.org/drawingml/2006/table">
            <a:tbl>
              <a:tblPr/>
              <a:tblGrid>
                <a:gridCol w="407182"/>
                <a:gridCol w="2772000"/>
                <a:gridCol w="2160000"/>
                <a:gridCol w="504000"/>
                <a:gridCol w="432000"/>
                <a:gridCol w="396000"/>
                <a:gridCol w="432000"/>
                <a:gridCol w="432000"/>
                <a:gridCol w="479780"/>
                <a:gridCol w="504000"/>
                <a:gridCol w="568162"/>
                <a:gridCol w="568162"/>
              </a:tblGrid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fi-FI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Şehit Turgut Solak 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İstanbulluoğlu</a:t>
                      </a:r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Sosyal Bilimler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Sosyal Bilimler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Sırrı Yırcalı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Rahmi Kula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Fatma-Emin Kutvar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Balıkesir Muharrem Hasbi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İnebey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Zühtü Özkardaşlar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ES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Albay C. Tayyar-Nuran Oğuz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Balıkesir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Adnan Menderes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Firdevs Hattatoğlu Özel Eğitim Meslek 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Eğitim Meslek Okulu (Zihinsel Engelliler)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İl Özel İdare Özel Eğitim Uygulama Okulu III. Kademe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Eğitim Uygulama Okulu ( III. Kademe)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fi-FI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Gazi Mustafa Kemal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Balıkesir İMKB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Atatürk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Hacıilbey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İbrahim Bodur Mesleki Eğitim Merkezi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Mesleki Eğitim Merkezi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T.C. Ziraat Bankası Güzel Sanatlar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Güzel Sanatlar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Balıkesir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Şule Yüksel Şenler Kız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BALIKESİR DOĞA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BALIKESİR BİREY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BALIKESİR BİREY FEN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tr-TR" sz="9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BALIKESİR ARMA MESLEKİ VE TEKNİK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BALIKESİR SINAV TEMEL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Temel Lise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BALIKESİR KARESİ TEMEL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Temel Lise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BALIKESİR FİNAL TEMEL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Temel Lise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BALIKESİR UĞUR TEMEL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Özel Temel Lise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N.Ö.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5.533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6.097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11.630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1.037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LİSELER (Okul Detaylı - Resmi+Özel) </a:t>
            </a:r>
            <a:endParaRPr lang="tr-TR" sz="1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lt Başlık 2"/>
          <p:cNvSpPr txBox="1">
            <a:spLocks/>
          </p:cNvSpPr>
          <p:nvPr/>
        </p:nvSpPr>
        <p:spPr bwMode="auto">
          <a:xfrm>
            <a:off x="0" y="1203325"/>
            <a:ext cx="98647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70" tIns="48335" rIns="96670" bIns="48335"/>
          <a:lstStyle/>
          <a:p>
            <a:pPr marL="342900" indent="-342900" algn="ctr" defTabSz="912813">
              <a:spcBef>
                <a:spcPct val="20000"/>
              </a:spcBef>
            </a:pPr>
            <a:endParaRPr lang="tr-TR" sz="3200" dirty="0">
              <a:solidFill>
                <a:schemeClr val="accent1"/>
              </a:solidFill>
              <a:latin typeface="Constantia" pitchFamily="18" charset="0"/>
            </a:endParaRP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463582" y="1457310"/>
          <a:ext cx="8826498" cy="1513606"/>
        </p:xfrm>
        <a:graphic>
          <a:graphicData uri="http://schemas.openxmlformats.org/drawingml/2006/table">
            <a:tbl>
              <a:tblPr/>
              <a:tblGrid>
                <a:gridCol w="1049064"/>
                <a:gridCol w="1296239"/>
                <a:gridCol w="1296239"/>
                <a:gridCol w="1079930"/>
                <a:gridCol w="1512548"/>
                <a:gridCol w="1296239"/>
                <a:gridCol w="1296239"/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YILLAR</a:t>
                      </a:r>
                    </a:p>
                  </a:txBody>
                  <a:tcPr marL="9664" marR="966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Birleştirilmiş sınıflı okul sayısı</a:t>
                      </a:r>
                    </a:p>
                  </a:txBody>
                  <a:tcPr marL="9664" marR="966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Mevcut okul sayısı</a:t>
                      </a:r>
                    </a:p>
                  </a:txBody>
                  <a:tcPr marL="9664" marR="966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Oranı </a:t>
                      </a:r>
                    </a:p>
                  </a:txBody>
                  <a:tcPr marL="9664" marR="966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Birleştirilmiş sınıfta öğrenim gören öğrenci sayısı</a:t>
                      </a:r>
                    </a:p>
                  </a:txBody>
                  <a:tcPr marL="9664" marR="966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Toplam öğrenci sayısı</a:t>
                      </a:r>
                    </a:p>
                  </a:txBody>
                  <a:tcPr marL="9664" marR="966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Oranı </a:t>
                      </a:r>
                    </a:p>
                  </a:txBody>
                  <a:tcPr marL="9664" marR="966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2016-2017</a:t>
                      </a:r>
                    </a:p>
                  </a:txBody>
                  <a:tcPr marL="9665" marR="966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tr-TR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327" marR="13327" marT="13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33</a:t>
                      </a:r>
                      <a:endParaRPr kumimoji="0" lang="tr-TR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327" marR="13327" marT="13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%18,18</a:t>
                      </a:r>
                      <a:endParaRPr kumimoji="0" lang="tr-TR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327" marR="13327" marT="13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96</a:t>
                      </a:r>
                    </a:p>
                  </a:txBody>
                  <a:tcPr marL="9664" marR="966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9.139</a:t>
                      </a:r>
                    </a:p>
                  </a:txBody>
                  <a:tcPr marL="4946" marR="4946" marT="49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%1,05</a:t>
                      </a:r>
                    </a:p>
                  </a:txBody>
                  <a:tcPr marL="9664" marR="966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2017-2018</a:t>
                      </a:r>
                    </a:p>
                  </a:txBody>
                  <a:tcPr marL="9665" marR="966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tr-TR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327" marR="13327" marT="13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35</a:t>
                      </a:r>
                      <a:endParaRPr kumimoji="0" lang="tr-TR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327" marR="13327" marT="13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%22,86</a:t>
                      </a:r>
                      <a:endParaRPr kumimoji="0" lang="tr-TR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327" marR="13327" marT="13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163</a:t>
                      </a:r>
                    </a:p>
                  </a:txBody>
                  <a:tcPr marL="9664" marR="966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9.352</a:t>
                      </a:r>
                    </a:p>
                  </a:txBody>
                  <a:tcPr marL="4946" marR="4946" marT="49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%1,74</a:t>
                      </a:r>
                    </a:p>
                  </a:txBody>
                  <a:tcPr marL="9664" marR="966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2018-2019</a:t>
                      </a:r>
                    </a:p>
                  </a:txBody>
                  <a:tcPr marL="9665" marR="966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tr-TR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327" marR="13327" marT="13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35</a:t>
                      </a:r>
                      <a:endParaRPr kumimoji="0" lang="tr-TR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327" marR="13327" marT="13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%22,86</a:t>
                      </a:r>
                    </a:p>
                  </a:txBody>
                  <a:tcPr marL="13327" marR="13327" marT="13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160</a:t>
                      </a:r>
                    </a:p>
                  </a:txBody>
                  <a:tcPr marL="9664" marR="966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9.777</a:t>
                      </a:r>
                    </a:p>
                  </a:txBody>
                  <a:tcPr marL="4946" marR="4946" marT="49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%1,64</a:t>
                      </a:r>
                    </a:p>
                  </a:txBody>
                  <a:tcPr marL="9664" marR="966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80A64-8FBE-4DB9-855D-28A0AE18EC87}" type="slidenum">
              <a:rPr lang="tr-TR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İLÇEMİZ BİRLEŞTİRİLMİŞ SINIF DURUMU</a:t>
            </a:r>
            <a:endParaRPr lang="tr-TR" sz="1800" b="1" dirty="0">
              <a:solidFill>
                <a:schemeClr val="accent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74644" y="3028946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b="1" dirty="0" smtClean="0">
                <a:solidFill>
                  <a:srgbClr val="000000"/>
                </a:solidFill>
              </a:rPr>
              <a:t>NOT:</a:t>
            </a:r>
            <a:r>
              <a:rPr lang="tr-TR" sz="900" b="1" dirty="0" smtClean="0">
                <a:solidFill>
                  <a:srgbClr val="000000"/>
                </a:solidFill>
                <a:sym typeface="Wingdings" pitchFamily="2" charset="2"/>
              </a:rPr>
              <a:t> </a:t>
            </a:r>
            <a:r>
              <a:rPr lang="tr-TR" sz="900" dirty="0" smtClean="0">
                <a:solidFill>
                  <a:srgbClr val="000000"/>
                </a:solidFill>
              </a:rPr>
              <a:t>2018-2019 Eğitim Öğretim yılına ait sayısal veriler </a:t>
            </a:r>
            <a:r>
              <a:rPr lang="tr-TR" sz="900" dirty="0" smtClean="0"/>
              <a:t>05.02.2019 tarihli </a:t>
            </a:r>
            <a:r>
              <a:rPr lang="tr-TR" sz="900" dirty="0" smtClean="0">
                <a:solidFill>
                  <a:srgbClr val="000000"/>
                </a:solidFill>
              </a:rPr>
              <a:t>MEİS modülü verileridir. Temel Eğitim İlkokulları, Özel İlkokullar İle Özel Eğitim Okulları 1. Kademe Bilgilerini Kapsar. </a:t>
            </a:r>
            <a:r>
              <a:rPr lang="tr-TR" sz="900" b="1" dirty="0" smtClean="0">
                <a:solidFill>
                  <a:srgbClr val="000000"/>
                </a:solidFill>
                <a:sym typeface="Wingdings" pitchFamily="2" charset="2"/>
              </a:rPr>
              <a:t></a:t>
            </a:r>
            <a:r>
              <a:rPr lang="tr-TR" sz="900" dirty="0" smtClean="0">
                <a:solidFill>
                  <a:srgbClr val="000000"/>
                </a:solidFill>
              </a:rPr>
              <a:t>2017-2018 Eğitim Öğretim yılına ait sayısal veriler Milli Eğitim Bakanlığının 22.01.2018 tarihli MEİS modülü bilgilerinden derlenmiştir. Temel Eğitim İlkokulları, Özel İlkokullar İle Özel Eğitim Okulları 1. Kademe Bilgilerini Kapsar. </a:t>
            </a:r>
            <a:r>
              <a:rPr lang="tr-TR" sz="900" b="1" dirty="0" smtClean="0">
                <a:solidFill>
                  <a:srgbClr val="000000"/>
                </a:solidFill>
                <a:sym typeface="Wingdings" pitchFamily="2" charset="2"/>
              </a:rPr>
              <a:t></a:t>
            </a:r>
            <a:r>
              <a:rPr lang="tr-TR" sz="900" dirty="0" smtClean="0">
                <a:solidFill>
                  <a:srgbClr val="000000"/>
                </a:solidFill>
              </a:rPr>
              <a:t>2016-2017 Eğitim Öğretim yılına ait sayısal veriler Milli Eğitim Bakanlığının 01.10.2016 tarihli MEİS modülü bilgilerinden derlenmiştir. Temel Eğitim İlkokulları, Özel İlkokullar İle Özel Eğitim Okulları 1. Kademe Bilgilerini Kapsar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431768" y="6743722"/>
            <a:ext cx="86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b="1" dirty="0" smtClean="0">
                <a:solidFill>
                  <a:srgbClr val="000000"/>
                </a:solidFill>
              </a:rPr>
              <a:t>NOT: </a:t>
            </a:r>
            <a:r>
              <a:rPr lang="tr-TR" sz="900" dirty="0" smtClean="0">
                <a:solidFill>
                  <a:srgbClr val="000000"/>
                </a:solidFill>
              </a:rPr>
              <a:t>2018-2019 Eğitim Öğretim yılına ait sayısal veriler </a:t>
            </a:r>
            <a:r>
              <a:rPr lang="tr-TR" sz="900" dirty="0" smtClean="0"/>
              <a:t>05.02.2019 tarihli </a:t>
            </a:r>
            <a:r>
              <a:rPr lang="tr-TR" sz="900" dirty="0" smtClean="0">
                <a:solidFill>
                  <a:srgbClr val="000000"/>
                </a:solidFill>
              </a:rPr>
              <a:t>MEİS modülü verileridir. </a:t>
            </a: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217454" y="4228622"/>
          <a:ext cx="9469054" cy="2350295"/>
        </p:xfrm>
        <a:graphic>
          <a:graphicData uri="http://schemas.openxmlformats.org/drawingml/2006/table">
            <a:tbl>
              <a:tblPr/>
              <a:tblGrid>
                <a:gridCol w="2052000"/>
                <a:gridCol w="504574"/>
                <a:gridCol w="742020"/>
                <a:gridCol w="411364"/>
                <a:gridCol w="411364"/>
                <a:gridCol w="411364"/>
                <a:gridCol w="411364"/>
                <a:gridCol w="411364"/>
                <a:gridCol w="411364"/>
                <a:gridCol w="411364"/>
                <a:gridCol w="411364"/>
                <a:gridCol w="411364"/>
                <a:gridCol w="411364"/>
                <a:gridCol w="411364"/>
                <a:gridCol w="411364"/>
                <a:gridCol w="411364"/>
                <a:gridCol w="411364"/>
                <a:gridCol w="411364"/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DERSLİK</a:t>
                      </a:r>
                      <a:r>
                        <a:rPr lang="tr-TR" sz="11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SAYISI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ÖĞRETMEN SAYISI </a:t>
                      </a:r>
                    </a:p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(idareciler Dahil)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1. Sınıf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2. Sınıflar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3.Sınıflar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4. Sınıflar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27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Merkez Turplu ilkokulu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Kalaycılar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1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Beyköy</a:t>
                      </a:r>
                      <a:r>
                        <a:rPr kumimoji="0" lang="tr-TR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1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Kamçıllı</a:t>
                      </a:r>
                      <a:r>
                        <a:rPr kumimoji="0" lang="tr-TR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Yağcılar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Naipli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Aktarma Naile Erol </a:t>
                      </a:r>
                      <a:r>
                        <a:rPr kumimoji="0" lang="tr-TR" sz="11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Gülcan</a:t>
                      </a:r>
                      <a:r>
                        <a:rPr kumimoji="0" lang="tr-TR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1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Yaylabayır</a:t>
                      </a:r>
                      <a:r>
                        <a:rPr kumimoji="0" lang="tr-TR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13 Metin kutusu"/>
          <p:cNvSpPr txBox="1"/>
          <p:nvPr/>
        </p:nvSpPr>
        <p:spPr>
          <a:xfrm>
            <a:off x="1646214" y="3833400"/>
            <a:ext cx="6605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2018-2019 Eğitim Öğretim Yılı Birleştirilmiş Sınıflı Öğrenci Sayıları</a:t>
            </a:r>
            <a:endParaRPr lang="tr-TR" sz="1600" b="1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945102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ÖĞRETİM ŞEKLİNE GÖRE RESMİ OKULLARA AİT SAYISAL VERİLER</a:t>
            </a:r>
            <a:endParaRPr lang="tr-TR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o 1"/>
          <p:cNvGraphicFramePr>
            <a:graphicFrameLocks noGrp="1"/>
          </p:cNvGraphicFramePr>
          <p:nvPr/>
        </p:nvGraphicFramePr>
        <p:xfrm>
          <a:off x="503206" y="1671624"/>
          <a:ext cx="7858180" cy="2571769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3224796"/>
                <a:gridCol w="1158346"/>
                <a:gridCol w="1158346"/>
                <a:gridCol w="1158346"/>
                <a:gridCol w="1158346"/>
              </a:tblGrid>
              <a:tr h="485930">
                <a:tc rowSpan="2"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013" marR="11013" marT="110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İLKOKUL (2018-2019)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013" marR="11013" marT="1101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ORTAOKUL (2018-2019)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013" marR="11013" marT="1101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37259">
                <a:tc vMerge="1"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013" marR="11013" marT="11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Okul</a:t>
                      </a:r>
                      <a:r>
                        <a:rPr lang="tr-TR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Sayısı</a:t>
                      </a:r>
                      <a:endParaRPr lang="tr-TR" sz="12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013" marR="11013" marT="1101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Öğrenci Sayısı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013" marR="11013" marT="1101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Okul</a:t>
                      </a:r>
                      <a:r>
                        <a:rPr lang="tr-TR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Sayısı</a:t>
                      </a:r>
                      <a:endParaRPr lang="tr-TR" sz="12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013" marR="11013" marT="1101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Öğrenci Sayısı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1013" marR="11013" marT="1101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716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İkili</a:t>
                      </a:r>
                      <a:r>
                        <a:rPr lang="tr-T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Öğretim (1)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013" marR="11013" marT="1101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013" marR="11013" marT="1101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013" marR="11013" marT="1101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9716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Normal Öğretim (2)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013" marR="11013" marT="1101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9716">
                <a:tc>
                  <a:txBody>
                    <a:bodyPr/>
                    <a:lstStyle/>
                    <a:p>
                      <a:pPr marL="0" algn="l" defTabSz="1072866" rtl="0" eaLnBrk="1" fontAlgn="b" latinLnBrk="0" hangingPunct="1"/>
                      <a:r>
                        <a:rPr lang="tr-T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 (3)</a:t>
                      </a:r>
                      <a:endParaRPr lang="tr-T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13" marR="11013" marT="1101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866" rtl="0" eaLnBrk="1" fontAlgn="b" latinLnBrk="0" hangingPunct="1"/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13" marR="11013" marT="1101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866" rtl="0" eaLnBrk="1" fontAlgn="b" latinLnBrk="0" hangingPunct="1"/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13" marR="11013" marT="1101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9716">
                <a:tc>
                  <a:txBody>
                    <a:bodyPr/>
                    <a:lstStyle/>
                    <a:p>
                      <a:pPr marL="0" algn="l" defTabSz="1072866" rtl="0" eaLnBrk="1" fontAlgn="b" latinLnBrk="0" hangingPunct="1"/>
                      <a:r>
                        <a:rPr lang="tr-T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lang="tr-TR" sz="12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Öğretim Yapan Okul Oranı (2/3)</a:t>
                      </a:r>
                      <a:endParaRPr lang="tr-T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13" marR="11013" marT="1101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%94,29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%93,10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80,19%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9716">
                <a:tc>
                  <a:txBody>
                    <a:bodyPr/>
                    <a:lstStyle/>
                    <a:p>
                      <a:pPr marL="0" algn="l" defTabSz="1072866" rtl="0" eaLnBrk="1" fontAlgn="b" latinLnBrk="0" hangingPunct="1"/>
                      <a:r>
                        <a:rPr lang="tr-T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İkili Öğretim Yapan Okul Oranı</a:t>
                      </a:r>
                      <a:r>
                        <a:rPr lang="tr-TR" sz="12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(1/3)</a:t>
                      </a:r>
                      <a:endParaRPr lang="tr-T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13" marR="11013" marT="1101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%5,71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%6,90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19,81%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431768" y="467202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b="1" dirty="0" smtClean="0">
                <a:solidFill>
                  <a:srgbClr val="000000"/>
                </a:solidFill>
              </a:rPr>
              <a:t>NOT:</a:t>
            </a:r>
          </a:p>
          <a:p>
            <a:pPr defTabSz="9144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dirty="0" smtClean="0">
                <a:solidFill>
                  <a:srgbClr val="000000"/>
                </a:solidFill>
              </a:rPr>
              <a:t>     * 2018-2019 Eğitim Öğretim yılına ait sayısal veriler </a:t>
            </a:r>
            <a:r>
              <a:rPr lang="tr-TR" sz="900" dirty="0" smtClean="0"/>
              <a:t>05.02.2019 tarihli </a:t>
            </a:r>
            <a:r>
              <a:rPr lang="tr-TR" sz="900" dirty="0" smtClean="0">
                <a:solidFill>
                  <a:srgbClr val="000000"/>
                </a:solidFill>
              </a:rPr>
              <a:t>MEİS modülü verileridir . Temel Eğitim Ortaokulları,  İmam hatip ortaokulları, İmam Hatip Lisesi bünyesinde bulunan imam hatip ortaokulları İle Özel Eğitim Okulları 1. Kademe Bilgilerini Kapsar. </a:t>
            </a:r>
          </a:p>
          <a:p>
            <a:pPr defTabSz="914400" fontAlgn="ctr">
              <a:spcBef>
                <a:spcPts val="0"/>
              </a:spcBef>
              <a:spcAft>
                <a:spcPts val="0"/>
              </a:spcAft>
              <a:defRPr/>
            </a:pPr>
            <a:endParaRPr lang="tr-TR" sz="900" dirty="0" smtClean="0">
              <a:solidFill>
                <a:srgbClr val="000000"/>
              </a:solidFill>
            </a:endParaRPr>
          </a:p>
          <a:p>
            <a:pPr defTabSz="9144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dirty="0" smtClean="0">
                <a:solidFill>
                  <a:srgbClr val="000000"/>
                </a:solidFill>
              </a:rPr>
              <a:t>     *Temel Eğitim İlkokulları ile Özel Eğitim Okulları 1. Kademe Bilgilerini Kapsar. </a:t>
            </a:r>
          </a:p>
          <a:p>
            <a:pPr defTabSz="914400" fontAlgn="ctr">
              <a:spcBef>
                <a:spcPts val="0"/>
              </a:spcBef>
              <a:spcAft>
                <a:spcPts val="0"/>
              </a:spcAft>
              <a:defRPr/>
            </a:pPr>
            <a:endParaRPr lang="tr-TR" sz="9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17520" y="5600714"/>
          <a:ext cx="7500990" cy="1266825"/>
        </p:xfrm>
        <a:graphic>
          <a:graphicData uri="http://schemas.openxmlformats.org/drawingml/2006/table">
            <a:tbl>
              <a:tblPr/>
              <a:tblGrid>
                <a:gridCol w="3449933"/>
                <a:gridCol w="1646559"/>
                <a:gridCol w="810211"/>
                <a:gridCol w="548853"/>
                <a:gridCol w="1045434"/>
              </a:tblGrid>
              <a:tr h="47452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6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Alişuuri</a:t>
                      </a:r>
                      <a:r>
                        <a:rPr kumimoji="0" lang="tr-TR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İkili Öğretim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kumimoji="0" lang="tr-TR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kumimoji="0" lang="tr-TR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kumimoji="0" lang="tr-TR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Atatürk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İkili Öğretim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kumimoji="0" lang="tr-TR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kumimoji="0" lang="tr-TR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kumimoji="0" lang="tr-TR" sz="16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1.570</a:t>
                      </a:r>
                      <a:endParaRPr kumimoji="0" lang="tr-TR" sz="16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Çiğdem </a:t>
                      </a:r>
                      <a:r>
                        <a:rPr kumimoji="0" lang="tr-TR" sz="16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Batubey</a:t>
                      </a:r>
                      <a:r>
                        <a:rPr kumimoji="0" lang="tr-TR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İkili Öğretim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1.242</a:t>
                      </a:r>
                      <a:endParaRPr kumimoji="0" lang="tr-TR" sz="16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Karahallılar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İkili Öğretim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248" y="1126016"/>
            <a:ext cx="435771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5pPr>
            <a:lvl6pPr marL="457070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6pPr>
            <a:lvl7pPr marL="914137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7pPr>
            <a:lvl8pPr marL="1371206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8pPr>
            <a:lvl9pPr marL="1828276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tr-TR" altLang="tr-TR" sz="2400" b="1" smtClean="0"/>
              <a:t>Bizim için “Eğitim” sevgidir…</a:t>
            </a:r>
            <a:endParaRPr lang="tr-TR" altLang="tr-TR" sz="24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32296" y="1957376"/>
            <a:ext cx="4714876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altLang="tr-TR" sz="2000" b="1" dirty="0">
                <a:latin typeface="+mn-lt"/>
              </a:rPr>
              <a:t>Hayatı ve çocukları birer armağan </a:t>
            </a:r>
            <a:r>
              <a:rPr lang="tr-TR" altLang="tr-TR" sz="2000" b="1" dirty="0" smtClean="0">
                <a:latin typeface="+mn-lt"/>
              </a:rPr>
              <a:t>görerek,</a:t>
            </a:r>
          </a:p>
          <a:p>
            <a:pPr marL="342900" indent="-342900" algn="ctr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altLang="tr-TR" sz="2000" b="1" dirty="0" smtClean="0">
                <a:latin typeface="+mn-lt"/>
              </a:rPr>
              <a:t>bütün </a:t>
            </a:r>
            <a:r>
              <a:rPr lang="tr-TR" altLang="tr-TR" sz="2000" b="1" dirty="0">
                <a:latin typeface="+mn-lt"/>
              </a:rPr>
              <a:t>gücümüzle onlara katılmaya </a:t>
            </a:r>
            <a:r>
              <a:rPr lang="tr-TR" altLang="tr-TR" sz="2000" b="1" dirty="0" smtClean="0">
                <a:latin typeface="+mn-lt"/>
              </a:rPr>
              <a:t>ve</a:t>
            </a:r>
          </a:p>
          <a:p>
            <a:pPr marL="342900" indent="-342900" algn="ctr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altLang="tr-TR" sz="2000" b="1" dirty="0" smtClean="0">
                <a:latin typeface="+mn-lt"/>
              </a:rPr>
              <a:t>anlam </a:t>
            </a:r>
            <a:r>
              <a:rPr lang="tr-TR" altLang="tr-TR" sz="2000" b="1" dirty="0">
                <a:latin typeface="+mn-lt"/>
              </a:rPr>
              <a:t>katmaya çalışıyoruz…</a:t>
            </a:r>
          </a:p>
        </p:txBody>
      </p:sp>
      <p:sp>
        <p:nvSpPr>
          <p:cNvPr id="7" name="9 Dikdörtgen"/>
          <p:cNvSpPr/>
          <p:nvPr/>
        </p:nvSpPr>
        <p:spPr>
          <a:xfrm>
            <a:off x="251842" y="3814764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400" b="1" dirty="0">
                <a:latin typeface="+mj-lt"/>
              </a:rPr>
              <a:t>ÖNCE </a:t>
            </a:r>
            <a:r>
              <a:rPr lang="tr-TR" sz="4400" b="1" dirty="0" smtClean="0">
                <a:latin typeface="+mj-lt"/>
              </a:rPr>
              <a:t>EĞİTİM</a:t>
            </a:r>
          </a:p>
        </p:txBody>
      </p:sp>
      <p:pic>
        <p:nvPicPr>
          <p:cNvPr id="8" name="il_fi" descr="http://i.milliyet.com.tr/YeniAnaResim/2010/06/14/fft99_mf694033.Jpe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075238" y="4814896"/>
            <a:ext cx="428628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ocuk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646214" y="1885938"/>
            <a:ext cx="2373842" cy="18573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768" y="4743458"/>
            <a:ext cx="4143404" cy="2461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289024" y="3457574"/>
            <a:ext cx="7704856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tr-TR" b="1" dirty="0" smtClean="0"/>
              <a:t>2018-2019 Eğitim Öğretim Yılında 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sz="2200" b="1" dirty="0" smtClean="0"/>
              <a:t>529</a:t>
            </a:r>
            <a:r>
              <a:rPr lang="tr-TR" b="1" dirty="0" smtClean="0"/>
              <a:t> </a:t>
            </a:r>
            <a:r>
              <a:rPr lang="tr-TR" dirty="0" smtClean="0"/>
              <a:t>İlkokul Ortaokul öğrencisi,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sz="2200" b="1" dirty="0" smtClean="0"/>
              <a:t>108 </a:t>
            </a:r>
            <a:r>
              <a:rPr lang="tr-TR" dirty="0" smtClean="0"/>
              <a:t>Lise öğrencisi, 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sz="2200" b="1" dirty="0" smtClean="0"/>
              <a:t>291</a:t>
            </a:r>
            <a:r>
              <a:rPr lang="tr-TR" dirty="0" smtClean="0"/>
              <a:t> Özel Eğitim öğrencisi ile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Toplamda</a:t>
            </a:r>
            <a:r>
              <a:rPr lang="tr-TR" sz="2200" b="1" dirty="0" smtClean="0"/>
              <a:t> 923</a:t>
            </a:r>
            <a:r>
              <a:rPr lang="tr-TR" dirty="0" smtClean="0"/>
              <a:t> öğrencimiz taşımalı eğitim kapsamında  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sz="2200" b="1" dirty="0" smtClean="0"/>
              <a:t>81</a:t>
            </a:r>
            <a:r>
              <a:rPr lang="tr-TR" dirty="0" smtClean="0"/>
              <a:t> araç ile taşınmaktadır.</a:t>
            </a:r>
            <a:endParaRPr lang="tr-TR" dirty="0"/>
          </a:p>
        </p:txBody>
      </p:sp>
      <p:pic>
        <p:nvPicPr>
          <p:cNvPr id="6" name="Picture 2" descr="http://www.edessatv.com/images/haberler/akcakalede_egitim_sorununa_tasimali_egitim_cozumu_h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734" y="957244"/>
            <a:ext cx="521497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etin kutusu"/>
          <p:cNvSpPr txBox="1">
            <a:spLocks noChangeArrowheads="1"/>
          </p:cNvSpPr>
          <p:nvPr/>
        </p:nvSpPr>
        <p:spPr bwMode="auto">
          <a:xfrm>
            <a:off x="860396" y="1957376"/>
            <a:ext cx="328611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 smtClean="0"/>
              <a:t>TAŞIMALI EĞİTİM</a:t>
            </a:r>
            <a:endParaRPr lang="tr-TR" sz="24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  <p:graphicFrame>
        <p:nvGraphicFramePr>
          <p:cNvPr id="5" name="Tabl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8966239"/>
              </p:ext>
            </p:extLst>
          </p:nvPr>
        </p:nvGraphicFramePr>
        <p:xfrm>
          <a:off x="646083" y="1457310"/>
          <a:ext cx="8715434" cy="23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468"/>
                <a:gridCol w="1459439"/>
                <a:gridCol w="1293968"/>
                <a:gridCol w="720890"/>
                <a:gridCol w="1469237"/>
                <a:gridCol w="1298274"/>
                <a:gridCol w="761158"/>
              </a:tblGrid>
              <a:tr h="277879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Taşımalı Eğitim Genel Durum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78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Dönem 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İlkokul + Ortaokul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Ortaöğretim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12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Taşınan Öğrenci Sayısı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Tüm Öğrenci Sayısı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Oran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Taşınan Öğrenci Sayısı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Tüm Öğrenci Sayısı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Oran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2016-2017</a:t>
                      </a:r>
                      <a:endParaRPr lang="tr-T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598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18.727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%3,19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11.438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%2,79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2017-2018</a:t>
                      </a:r>
                      <a:endParaRPr lang="tr-T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546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18.884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%2,89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11.633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%0,77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2018-2019</a:t>
                      </a:r>
                      <a:endParaRPr lang="tr-T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19.526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%2,71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11.630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%0,93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Grafik"/>
          <p:cNvGraphicFramePr/>
          <p:nvPr/>
        </p:nvGraphicFramePr>
        <p:xfrm>
          <a:off x="2003404" y="4029078"/>
          <a:ext cx="6643734" cy="288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TAŞIMALI EĞİTİM ÖĞRENCİ SAYILARI</a:t>
            </a:r>
            <a:endParaRPr lang="tr-TR" sz="1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  <p:graphicFrame>
        <p:nvGraphicFramePr>
          <p:cNvPr id="5" name="Tablo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2548737"/>
              </p:ext>
            </p:extLst>
          </p:nvPr>
        </p:nvGraphicFramePr>
        <p:xfrm>
          <a:off x="860396" y="1457310"/>
          <a:ext cx="8429684" cy="190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540"/>
                <a:gridCol w="2393302"/>
                <a:gridCol w="2063401"/>
                <a:gridCol w="2151441"/>
              </a:tblGrid>
              <a:tr h="3240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Taşıma </a:t>
                      </a:r>
                      <a:r>
                        <a:rPr lang="tr-TR" sz="1600" dirty="0">
                          <a:effectLst/>
                        </a:rPr>
                        <a:t>ve Yemek Maliyeti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TAŞIMA MALİYETİ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YEMEK MALİYETİ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TOPLAM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2016-2017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2.751.960,08 TL</a:t>
                      </a:r>
                      <a:endParaRPr kumimoji="0"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809.118,06 TL</a:t>
                      </a:r>
                      <a:endParaRPr kumimoji="0"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3.561.078,14 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2017-2018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2.599.844,68</a:t>
                      </a:r>
                      <a:r>
                        <a:rPr kumimoji="0" lang="tr-T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TL</a:t>
                      </a:r>
                      <a:endParaRPr kumimoji="0"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454.470,69 TL</a:t>
                      </a:r>
                      <a:endParaRPr kumimoji="0"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3.054.315,37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2018-2019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2.700.444,93 TL</a:t>
                      </a:r>
                      <a:endParaRPr kumimoji="0"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549.200,10 TL</a:t>
                      </a:r>
                      <a:endParaRPr kumimoji="0"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3.249.645,03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Grafik"/>
          <p:cNvGraphicFramePr/>
          <p:nvPr/>
        </p:nvGraphicFramePr>
        <p:xfrm>
          <a:off x="-211174" y="4371936"/>
          <a:ext cx="4932362" cy="282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Grafik"/>
          <p:cNvGraphicFramePr/>
          <p:nvPr/>
        </p:nvGraphicFramePr>
        <p:xfrm>
          <a:off x="5221256" y="4371936"/>
          <a:ext cx="4643469" cy="282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7 Dikdörtgen"/>
          <p:cNvSpPr/>
          <p:nvPr/>
        </p:nvSpPr>
        <p:spPr>
          <a:xfrm>
            <a:off x="1074710" y="3600450"/>
            <a:ext cx="72289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 smtClean="0"/>
              <a:t>2019-2020 Toplam taşıma ve yemek maliyeti Haziran ayında hesaplanacaktır.</a:t>
            </a:r>
          </a:p>
        </p:txBody>
      </p:sp>
      <p:sp>
        <p:nvSpPr>
          <p:cNvPr id="9" name="8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TAŞIMALI EĞİTİM MAALİYETLERİ</a:t>
            </a:r>
            <a:endParaRPr lang="tr-TR" sz="1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04442"/>
            <a:ext cx="9864725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/>
                </a:solidFill>
              </a:rPr>
              <a:t>ORTAK SINAV SONUÇLARI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74644" y="5957904"/>
            <a:ext cx="8635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Son 3 yılda İlçemiz Ortak Sınavlarda tüm branşlarda İl ve Türkiye Ortalamalarının üzerindedir</a:t>
            </a:r>
            <a:endParaRPr lang="tr-TR" sz="1600" dirty="0"/>
          </a:p>
        </p:txBody>
      </p:sp>
      <p:sp>
        <p:nvSpPr>
          <p:cNvPr id="8" name="7 Dikdörtgen"/>
          <p:cNvSpPr/>
          <p:nvPr/>
        </p:nvSpPr>
        <p:spPr>
          <a:xfrm>
            <a:off x="288892" y="6315094"/>
            <a:ext cx="89297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b="1" dirty="0" smtClean="0">
                <a:latin typeface="+mj-lt"/>
              </a:rPr>
              <a:t>Not: </a:t>
            </a:r>
            <a:r>
              <a:rPr lang="tr-TR" sz="1100" dirty="0" smtClean="0">
                <a:latin typeface="+mj-lt"/>
              </a:rPr>
              <a:t>T.C. Milli Eğitim Bakanlığı Ölçme Değerlendirme ve Sınav Hizmetleri Genel Müdürlüğü “Ortak Sınav İstatistikleri Giriş Ekranı” sayısal verileridir.</a:t>
            </a:r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717517" y="1600186"/>
          <a:ext cx="8001056" cy="3643338"/>
        </p:xfrm>
        <a:graphic>
          <a:graphicData uri="http://schemas.openxmlformats.org/drawingml/2006/table">
            <a:tbl>
              <a:tblPr/>
              <a:tblGrid>
                <a:gridCol w="853446"/>
                <a:gridCol w="853446"/>
                <a:gridCol w="853446"/>
                <a:gridCol w="853446"/>
                <a:gridCol w="853446"/>
                <a:gridCol w="853446"/>
                <a:gridCol w="853446"/>
                <a:gridCol w="1013467"/>
                <a:gridCol w="1013467"/>
              </a:tblGrid>
              <a:tr h="14511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Türkçe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Matematik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Fen ve Teknoloji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İnkılâp Tarihi ve Atatürkçülük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Yabancı Dil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Din Kültürü ve Ahlâk Bilgisi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Ortalama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95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59,66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42,48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57,05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61,94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56,16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76,12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58,90</a:t>
                      </a:r>
                      <a:endParaRPr lang="tr-TR" sz="1100" b="1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63,63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46,43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61,02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65,54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78,85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62,79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5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68,54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52,49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66,02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69,76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66,36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82,38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67,59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95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2016-2017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63,42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51,98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67,09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67,55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57,32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63,49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66,85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56,41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71,21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62,54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75,65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67,21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5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70,22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60,92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73,95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66,22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78,31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70,57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95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62,77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24,77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46,13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74,01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84,05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65,69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25,95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49,53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85,61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59,93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5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68,39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27,71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51,15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77,84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57,8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87,07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61,66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0" y="957244"/>
            <a:ext cx="9864725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/>
                </a:solidFill>
              </a:rPr>
              <a:t>2018 - YKS (Yüksek Öğretim </a:t>
            </a:r>
            <a:r>
              <a:rPr lang="tr-TR" sz="2000" b="1" dirty="0" err="1" smtClean="0">
                <a:solidFill>
                  <a:schemeClr val="accent1"/>
                </a:solidFill>
              </a:rPr>
              <a:t>Kurmları</a:t>
            </a:r>
            <a:r>
              <a:rPr lang="tr-TR" sz="2000" b="1" dirty="0" smtClean="0">
                <a:solidFill>
                  <a:schemeClr val="accent1"/>
                </a:solidFill>
              </a:rPr>
              <a:t> Sınavı) SONUÇLARI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7575569" y="3243260"/>
            <a:ext cx="214314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100" b="1" dirty="0" smtClean="0">
                <a:latin typeface="+mj-lt"/>
              </a:rPr>
              <a:t>NOT: </a:t>
            </a:r>
            <a:r>
              <a:rPr lang="tr-TR" sz="1100" dirty="0" smtClean="0">
                <a:latin typeface="+mj-lt"/>
              </a:rPr>
              <a:t>İlçemiz YGS ve LYS sayısal verileri ortaöğretim okullarımızdan istenilen veriler doğrultusunda liselerimize tanımlı olan </a:t>
            </a:r>
            <a:r>
              <a:rPr lang="tr-TR" sz="1100" b="1" dirty="0" smtClean="0">
                <a:latin typeface="+mj-lt"/>
              </a:rPr>
              <a:t>ÖSYM Kamu Kurumları İşlemleri Sistemi Giriş “https://kkis.osym.gov.tr”  </a:t>
            </a:r>
            <a:r>
              <a:rPr lang="tr-TR" sz="1100" dirty="0" smtClean="0">
                <a:latin typeface="+mj-lt"/>
              </a:rPr>
              <a:t>ekranından alınmış olup bu istatistiki verilere ulaşılmıştır. 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23223" y="2886070"/>
          <a:ext cx="7066592" cy="1927418"/>
        </p:xfrm>
        <a:graphic>
          <a:graphicData uri="http://schemas.openxmlformats.org/drawingml/2006/table">
            <a:tbl>
              <a:tblPr/>
              <a:tblGrid>
                <a:gridCol w="732542"/>
                <a:gridCol w="1088161"/>
                <a:gridCol w="1220903"/>
                <a:gridCol w="967252"/>
                <a:gridCol w="967252"/>
                <a:gridCol w="1123230"/>
                <a:gridCol w="967252"/>
              </a:tblGrid>
              <a:tr h="14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YIL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DÜZEY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YGS </a:t>
                      </a:r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PUAN ORTALAMASI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TÜRKÇE NET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SOSYAL BİLİMLER NET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TEMEL MATEMATİK  NET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FEN BİLİMLERİ NET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1440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7829" marR="7829" marT="78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15,90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10,40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5,40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4,60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204,28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16,22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10,19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6,11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5,08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251,34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20,77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11,96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12,70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10,68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7829" marR="7829" marT="78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19,30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10,45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7,93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5,75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223,30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19,41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9,89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8,55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6,29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278,94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24,24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12,51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15,31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11,20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17,31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199,09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17,73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11,30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235,29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21,88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9,81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10,45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46016" y="5029210"/>
          <a:ext cx="9475152" cy="2081408"/>
        </p:xfrm>
        <a:graphic>
          <a:graphicData uri="http://schemas.openxmlformats.org/drawingml/2006/table">
            <a:tbl>
              <a:tblPr/>
              <a:tblGrid>
                <a:gridCol w="432000"/>
                <a:gridCol w="648000"/>
                <a:gridCol w="432000"/>
                <a:gridCol w="468000"/>
                <a:gridCol w="468000"/>
                <a:gridCol w="432000"/>
                <a:gridCol w="684000"/>
                <a:gridCol w="576000"/>
                <a:gridCol w="360000"/>
                <a:gridCol w="432000"/>
                <a:gridCol w="504000"/>
                <a:gridCol w="684000"/>
                <a:gridCol w="684000"/>
                <a:gridCol w="543576"/>
                <a:gridCol w="684000"/>
                <a:gridCol w="900000"/>
                <a:gridCol w="543576"/>
              </a:tblGrid>
              <a:tr h="50875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YIL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DÜZEY 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MF Puan </a:t>
                      </a:r>
                      <a:r>
                        <a:rPr lang="tr-TR" sz="11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Ort</a:t>
                      </a:r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.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TM Puan </a:t>
                      </a:r>
                      <a:r>
                        <a:rPr lang="tr-TR" sz="11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Ort</a:t>
                      </a:r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.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TS Puan </a:t>
                      </a:r>
                      <a:r>
                        <a:rPr lang="tr-TR" sz="11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Ort</a:t>
                      </a:r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.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DİL Puan </a:t>
                      </a:r>
                      <a:r>
                        <a:rPr lang="tr-TR" sz="110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Ort</a:t>
                      </a:r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.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Matematik Net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Geometri Net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Fizik Net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Kimya Net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Biyoloji Net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Türk Dili ve Edebiyatı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Coğrafya-1 Net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Tarih Net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Coğrafya-2 Net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Felsefe Grubu ile Din Kül. </a:t>
                      </a:r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ve </a:t>
                      </a:r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A.B</a:t>
                      </a:r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.  Net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Yabancı </a:t>
                      </a:r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Dil Net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1440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5879" marR="5879" marT="5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236,61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235,12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245,95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10,20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7,00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10,53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20,12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9,88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12,70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21,34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208,38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210,20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207,59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268,78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11,10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7,74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10,19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11,35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20,91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10,35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12,57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10,73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24,91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245,41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239,91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218,87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286,09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16,21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7,02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10,97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13,54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14,55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22,97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11,57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14,75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6,68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12,12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29,07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0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5879" marR="5879" marT="5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214,58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222,00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214,33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10,38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10,56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8,50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27,58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7,77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14,61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5,08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9,76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21,46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217,27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221,74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216,97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284,37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11,02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10,97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27,11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7,51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14,52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9,89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23,45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241,65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250,22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226,20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300,23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15,53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7,40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11,27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29,79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8,79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16,62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6,38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11,33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25,98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0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239,39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238,80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219,60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279,40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7,40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247,24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12,30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1146148" y="1457310"/>
          <a:ext cx="6786609" cy="663925"/>
        </p:xfrm>
        <a:graphic>
          <a:graphicData uri="http://schemas.openxmlformats.org/drawingml/2006/table">
            <a:tbl>
              <a:tblPr/>
              <a:tblGrid>
                <a:gridCol w="1794161"/>
                <a:gridCol w="1248112"/>
                <a:gridCol w="1248112"/>
                <a:gridCol w="1248112"/>
                <a:gridCol w="1248112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SAYISAL Puan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SÖZEL Puan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EŞİT AĞIRLIK Puan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DİL Puan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İlçe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285,38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259,20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267,26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320,01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11 Dikdörtgen"/>
          <p:cNvSpPr/>
          <p:nvPr/>
        </p:nvSpPr>
        <p:spPr>
          <a:xfrm>
            <a:off x="0" y="2386004"/>
            <a:ext cx="9864725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/>
                </a:solidFill>
              </a:rPr>
              <a:t>YGS ve LYS SONUÇLARI</a:t>
            </a:r>
            <a:endParaRPr lang="tr-TR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003404" y="2100252"/>
          <a:ext cx="5778502" cy="1714512"/>
        </p:xfrm>
        <a:graphic>
          <a:graphicData uri="http://schemas.openxmlformats.org/drawingml/2006/table">
            <a:tbl>
              <a:tblPr/>
              <a:tblGrid>
                <a:gridCol w="938739"/>
                <a:gridCol w="953220"/>
                <a:gridCol w="953220"/>
                <a:gridCol w="953220"/>
                <a:gridCol w="953220"/>
                <a:gridCol w="1026883"/>
              </a:tblGrid>
              <a:tr h="8051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YILLAR</a:t>
                      </a:r>
                      <a:endParaRPr lang="tr-T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Herhangi Bir Yükseköğretim </a:t>
                      </a:r>
                      <a:endParaRPr lang="tr-T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Programına Yerleşen </a:t>
                      </a:r>
                      <a:endParaRPr lang="tr-T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Öğrenci Sayısı</a:t>
                      </a:r>
                      <a:endParaRPr lang="tr-T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Hiçbir Yükseköğretim </a:t>
                      </a:r>
                      <a:endParaRPr lang="tr-T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Programa Yerleşemeyen </a:t>
                      </a:r>
                      <a:endParaRPr lang="tr-T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Öğrenci Sayısı</a:t>
                      </a:r>
                      <a:endParaRPr lang="tr-T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Toplam </a:t>
                      </a:r>
                      <a:endParaRPr lang="tr-T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Öğrenci Sayısı</a:t>
                      </a:r>
                      <a:endParaRPr lang="tr-TR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Sayısı</a:t>
                      </a:r>
                      <a:endParaRPr lang="tr-TR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Yüzdesi</a:t>
                      </a:r>
                      <a:endParaRPr lang="tr-TR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Sayısı</a:t>
                      </a:r>
                      <a:endParaRPr lang="tr-TR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Yüzdesi</a:t>
                      </a:r>
                      <a:endParaRPr lang="tr-TR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6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2016</a:t>
                      </a:r>
                      <a:endParaRPr lang="tr-TR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1.492</a:t>
                      </a:r>
                      <a:endParaRPr lang="tr-TR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% 65,35</a:t>
                      </a:r>
                      <a:endParaRPr lang="tr-TR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791</a:t>
                      </a:r>
                      <a:endParaRPr lang="tr-TR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% 34,65</a:t>
                      </a:r>
                      <a:endParaRPr lang="tr-TR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2.283</a:t>
                      </a:r>
                      <a:endParaRPr lang="tr-TR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2017</a:t>
                      </a:r>
                      <a:endParaRPr kumimoji="0" lang="tr-TR" sz="12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1.633</a:t>
                      </a:r>
                      <a:endParaRPr kumimoji="0" lang="tr-TR" sz="12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%66,33</a:t>
                      </a:r>
                      <a:endParaRPr kumimoji="0" lang="tr-TR" sz="12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829</a:t>
                      </a:r>
                      <a:endParaRPr kumimoji="0" lang="tr-TR" sz="12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%33,67</a:t>
                      </a:r>
                      <a:endParaRPr kumimoji="0" lang="tr-TR" sz="12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2.462</a:t>
                      </a:r>
                      <a:endParaRPr kumimoji="0" lang="tr-TR" sz="12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2018</a:t>
                      </a:r>
                      <a:endParaRPr kumimoji="0" lang="tr-TR" sz="12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%50,82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%49,18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003404" y="4529144"/>
          <a:ext cx="5715039" cy="1518682"/>
        </p:xfrm>
        <a:graphic>
          <a:graphicData uri="http://schemas.openxmlformats.org/drawingml/2006/table">
            <a:tbl>
              <a:tblPr/>
              <a:tblGrid>
                <a:gridCol w="851062"/>
                <a:gridCol w="1328487"/>
                <a:gridCol w="891238"/>
                <a:gridCol w="891238"/>
                <a:gridCol w="876507"/>
                <a:gridCol w="876507"/>
              </a:tblGrid>
              <a:tr h="6458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YILLAR</a:t>
                      </a:r>
                      <a:endParaRPr lang="tr-TR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Mezun Öğrenci Sayısı</a:t>
                      </a:r>
                      <a:endParaRPr lang="tr-TR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Lisans Programlarına Yerleşen Öğrenci Sayısı </a:t>
                      </a:r>
                      <a:endParaRPr lang="tr-TR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(4 Yıllık ve Üzeri)</a:t>
                      </a:r>
                      <a:endParaRPr lang="tr-TR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Ön Lisans Programlarına Yerleşen Öğrenci Sayısı</a:t>
                      </a:r>
                      <a:endParaRPr lang="tr-TR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(2 Yıllık)</a:t>
                      </a:r>
                      <a:endParaRPr lang="tr-TR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335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Calibri"/>
                          <a:ea typeface="Times New Roman"/>
                          <a:cs typeface="Times New Roman"/>
                        </a:rPr>
                        <a:t>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Calibri"/>
                          <a:ea typeface="Times New Roman"/>
                          <a:cs typeface="Times New Roman"/>
                        </a:rPr>
                        <a:t>Yüzdesi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smtClean="0">
                          <a:latin typeface="Calibri"/>
                          <a:ea typeface="Times New Roman"/>
                          <a:cs typeface="Times New Roman"/>
                        </a:rPr>
                        <a:t>Sayısı</a:t>
                      </a:r>
                      <a:endParaRPr lang="tr-T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Calibri"/>
                          <a:ea typeface="Times New Roman"/>
                          <a:cs typeface="Times New Roman"/>
                        </a:rPr>
                        <a:t>Yüzdesi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2016</a:t>
                      </a:r>
                      <a:endParaRPr lang="tr-TR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2.283</a:t>
                      </a:r>
                      <a:endParaRPr lang="tr-TR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latin typeface="Calibri"/>
                          <a:ea typeface="Times New Roman"/>
                          <a:cs typeface="Times New Roman"/>
                        </a:rPr>
                        <a:t>1.013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latin typeface="Calibri"/>
                          <a:ea typeface="Times New Roman"/>
                          <a:cs typeface="Times New Roman"/>
                        </a:rPr>
                        <a:t>%44,37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latin typeface="Calibri"/>
                          <a:ea typeface="Times New Roman"/>
                          <a:cs typeface="Times New Roman"/>
                        </a:rPr>
                        <a:t>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latin typeface="Calibri"/>
                          <a:ea typeface="Times New Roman"/>
                          <a:cs typeface="Times New Roman"/>
                        </a:rPr>
                        <a:t>%20,98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2017</a:t>
                      </a:r>
                      <a:endParaRPr kumimoji="0" lang="tr-TR" sz="12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2.462</a:t>
                      </a:r>
                      <a:endParaRPr lang="tr-TR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latin typeface="Calibri"/>
                          <a:ea typeface="Times New Roman"/>
                          <a:cs typeface="Times New Roman"/>
                        </a:rPr>
                        <a:t>1.171</a:t>
                      </a:r>
                      <a:endParaRPr lang="tr-TR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latin typeface="Calibri"/>
                          <a:ea typeface="Times New Roman"/>
                          <a:cs typeface="Times New Roman"/>
                        </a:rPr>
                        <a:t>%47,56</a:t>
                      </a:r>
                      <a:endParaRPr lang="tr-TR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latin typeface="Calibri"/>
                          <a:ea typeface="Times New Roman"/>
                          <a:cs typeface="Times New Roman"/>
                        </a:rPr>
                        <a:t>462</a:t>
                      </a:r>
                      <a:endParaRPr lang="tr-TR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latin typeface="Calibri"/>
                          <a:ea typeface="Times New Roman"/>
                          <a:cs typeface="Times New Roman"/>
                        </a:rPr>
                        <a:t>%18,77</a:t>
                      </a:r>
                      <a:endParaRPr lang="tr-TR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2018</a:t>
                      </a:r>
                      <a:endParaRPr kumimoji="0" lang="tr-TR" sz="12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2.806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%38,63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%12,18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8 Dikdörtgen"/>
          <p:cNvSpPr/>
          <p:nvPr/>
        </p:nvSpPr>
        <p:spPr>
          <a:xfrm>
            <a:off x="0" y="957244"/>
            <a:ext cx="9864725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/>
                </a:solidFill>
              </a:rPr>
              <a:t>ÜNİVERSİTE YERLEŞME ORANLARI</a:t>
            </a:r>
            <a:endParaRPr lang="tr-TR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288892" y="4600582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b="1" dirty="0" smtClean="0"/>
              <a:t>NOT: </a:t>
            </a:r>
            <a:r>
              <a:rPr lang="tr-TR" sz="800" dirty="0" smtClean="0"/>
              <a:t> 2016-2017  dönemi 31.08.2016 ile 01.09.2017 tarihleri arası Halk Eğitimi Merkezi ve ASO Müdürlüğü e-yaygın modülü sayısal verileridir.</a:t>
            </a:r>
          </a:p>
          <a:p>
            <a:r>
              <a:rPr lang="tr-TR" sz="800" dirty="0" smtClean="0"/>
              <a:t>           2017-2018  dönemi 31.08.2017 ile 01.09.2018 tarihleri arası Halk Eğitimi Merkezi ve ASO Müdürlüğü e-yaygın modülü sayısal verileridir.</a:t>
            </a:r>
          </a:p>
          <a:p>
            <a:r>
              <a:rPr lang="tr-TR" sz="800" dirty="0" smtClean="0"/>
              <a:t>           2018-2019  dönemi 31.08.2018 ile 03.07.2019 tarihleri arası Halk Eğitimi Merkezi ve ASO Müdürlüğü e-yaygın modülü sayısal verileridir</a:t>
            </a:r>
            <a:endParaRPr lang="tr-TR" sz="800" dirty="0"/>
          </a:p>
        </p:txBody>
      </p:sp>
      <p:sp>
        <p:nvSpPr>
          <p:cNvPr id="7" name="6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YAYGIN EĞİTİM KURUMLARI</a:t>
            </a:r>
            <a:endParaRPr lang="tr-TR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164522" y="1743062"/>
          <a:ext cx="9482748" cy="2589190"/>
        </p:xfrm>
        <a:graphic>
          <a:graphicData uri="http://schemas.openxmlformats.org/drawingml/2006/table">
            <a:tbl>
              <a:tblPr/>
              <a:tblGrid>
                <a:gridCol w="1260000"/>
                <a:gridCol w="792000"/>
                <a:gridCol w="612000"/>
                <a:gridCol w="612000"/>
                <a:gridCol w="612000"/>
                <a:gridCol w="756000"/>
                <a:gridCol w="680458"/>
                <a:gridCol w="680458"/>
                <a:gridCol w="680458"/>
                <a:gridCol w="756000"/>
                <a:gridCol w="680458"/>
                <a:gridCol w="680458"/>
                <a:gridCol w="680458"/>
              </a:tblGrid>
              <a:tr h="288000">
                <a:tc gridSpan="1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HALK EĞİTİMİ MERKEZİ KURS VE KURSİYER SAYILARI</a:t>
                      </a:r>
                    </a:p>
                  </a:txBody>
                  <a:tcPr marL="63056" marR="630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KURSLAR</a:t>
                      </a:r>
                      <a:endParaRPr lang="tr-TR" sz="1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2016-2017</a:t>
                      </a: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2017-2018</a:t>
                      </a: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2018-2019</a:t>
                      </a: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719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+mj-lt"/>
                          <a:ea typeface="Calibri"/>
                          <a:cs typeface="Times New Roman"/>
                        </a:rPr>
                        <a:t>Kurs</a:t>
                      </a:r>
                      <a:r>
                        <a:rPr lang="tr-TR" sz="1100" b="1" baseline="0" dirty="0" smtClean="0">
                          <a:latin typeface="+mj-lt"/>
                          <a:ea typeface="Calibri"/>
                          <a:cs typeface="Times New Roman"/>
                        </a:rPr>
                        <a:t> Sayısı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+mj-lt"/>
                          <a:ea typeface="Calibri"/>
                          <a:cs typeface="Times New Roman"/>
                        </a:rPr>
                        <a:t>Kadın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+mj-lt"/>
                          <a:ea typeface="Calibri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+mj-lt"/>
                          <a:ea typeface="Calibri"/>
                          <a:cs typeface="Times New Roman"/>
                        </a:rPr>
                        <a:t>Kurs</a:t>
                      </a:r>
                      <a:r>
                        <a:rPr lang="tr-TR" sz="1100" b="1" baseline="0" dirty="0" smtClean="0">
                          <a:latin typeface="+mj-lt"/>
                          <a:ea typeface="Calibri"/>
                          <a:cs typeface="Times New Roman"/>
                        </a:rPr>
                        <a:t> Sayısı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+mj-lt"/>
                          <a:ea typeface="Calibri"/>
                          <a:cs typeface="Times New Roman"/>
                        </a:rPr>
                        <a:t>Kadın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+mj-lt"/>
                          <a:ea typeface="Calibri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+mj-lt"/>
                          <a:ea typeface="Calibri"/>
                          <a:cs typeface="Times New Roman"/>
                        </a:rPr>
                        <a:t>Kurs</a:t>
                      </a:r>
                      <a:r>
                        <a:rPr lang="tr-TR" sz="1100" b="1" baseline="0" dirty="0" smtClean="0">
                          <a:latin typeface="+mj-lt"/>
                          <a:ea typeface="Calibri"/>
                          <a:cs typeface="Times New Roman"/>
                        </a:rPr>
                        <a:t> Sayısı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+mj-lt"/>
                          <a:ea typeface="Calibri"/>
                          <a:cs typeface="Times New Roman"/>
                        </a:rPr>
                        <a:t>Kadın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+mj-lt"/>
                          <a:ea typeface="Calibri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0" i="0" u="none" strike="noStrike" dirty="0" smtClean="0">
                          <a:latin typeface="+mj-lt"/>
                        </a:rPr>
                        <a:t>Genel </a:t>
                      </a:r>
                    </a:p>
                    <a:p>
                      <a:pPr algn="l" rtl="0" fontAlgn="t"/>
                      <a:r>
                        <a:rPr lang="tr-TR" sz="1200" b="0" i="0" u="none" strike="noStrike" dirty="0" smtClean="0">
                          <a:latin typeface="+mj-lt"/>
                        </a:rPr>
                        <a:t>(Sosyal</a:t>
                      </a:r>
                      <a:r>
                        <a:rPr lang="tr-TR" sz="1200" b="0" i="0" u="none" strike="noStrike" baseline="0" dirty="0" smtClean="0">
                          <a:latin typeface="+mj-lt"/>
                        </a:rPr>
                        <a:t> ve Kültürel)</a:t>
                      </a:r>
                      <a:endParaRPr lang="tr-TR" sz="1200" b="0" i="0" u="none" strike="noStrike" dirty="0">
                        <a:latin typeface="+mj-lt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391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5.983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4.135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10.118</a:t>
                      </a:r>
                      <a:endParaRPr kumimoji="0" lang="tr-TR" sz="12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4.931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3.341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8.272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4.750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3.290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8.040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0" i="0" u="none" strike="noStrike" dirty="0">
                          <a:latin typeface="+mj-lt"/>
                        </a:rPr>
                        <a:t>Mesleki ve Teknik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392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6.721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2.887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9.608</a:t>
                      </a:r>
                      <a:endParaRPr kumimoji="0" lang="tr-TR" sz="12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6.194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2.389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8.583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6.442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2.826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9.268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0" i="0" u="none" strike="noStrike" dirty="0">
                          <a:latin typeface="+mj-lt"/>
                        </a:rPr>
                        <a:t>Okuma Yazma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116</a:t>
                      </a:r>
                      <a:endParaRPr kumimoji="0" lang="tr-TR" sz="12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1" i="0" u="none" strike="noStrike" dirty="0">
                          <a:latin typeface="+mj-lt"/>
                        </a:rPr>
                        <a:t>Genel Toplam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805</a:t>
                      </a:r>
                      <a:endParaRPr kumimoji="0" lang="tr-TR" sz="12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12.771</a:t>
                      </a:r>
                      <a:endParaRPr kumimoji="0" lang="tr-TR" sz="12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7.071</a:t>
                      </a:r>
                      <a:endParaRPr kumimoji="0" lang="tr-TR" sz="12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19.842</a:t>
                      </a:r>
                      <a:endParaRPr kumimoji="0" lang="tr-TR" sz="12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690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11.488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5.767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17.255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768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11.297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6.144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17.441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3451758"/>
              </p:ext>
            </p:extLst>
          </p:nvPr>
        </p:nvGraphicFramePr>
        <p:xfrm>
          <a:off x="288892" y="2386004"/>
          <a:ext cx="9481386" cy="172100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20000"/>
                <a:gridCol w="733386"/>
                <a:gridCol w="684000"/>
                <a:gridCol w="828000"/>
                <a:gridCol w="828000"/>
                <a:gridCol w="1296000"/>
                <a:gridCol w="864000"/>
                <a:gridCol w="1044000"/>
                <a:gridCol w="1152000"/>
                <a:gridCol w="1332000"/>
              </a:tblGrid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YILI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86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u="none" strike="noStrike" dirty="0" smtClean="0">
                          <a:solidFill>
                            <a:schemeClr val="bg1"/>
                          </a:solidFill>
                        </a:rPr>
                        <a:t>Derslik Sayısı</a:t>
                      </a:r>
                      <a:endParaRPr lang="tr-TR" sz="12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/>
                        <a:t>Pansiyon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/>
                        <a:t>Spor Salonu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/>
                        <a:t>Yemekhane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/>
                        <a:t>Çevre Düzenlemesi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Toplam Proje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Hayırsever 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Devlet 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Toplam Proje Bedeli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n-lt"/>
                        </a:rPr>
                        <a:t>77</a:t>
                      </a:r>
                      <a:endParaRPr lang="tr-TR" sz="1200" dirty="0"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1.750.000,00TL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16.310.322,00TL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18.060.322,00TL</a:t>
                      </a:r>
                      <a:endParaRPr lang="tr-TR" sz="12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n-lt"/>
                        </a:rPr>
                        <a:t>24</a:t>
                      </a:r>
                      <a:endParaRPr lang="tr-TR" sz="1200" dirty="0"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2.500.000,00TL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2.500.000,00TL</a:t>
                      </a:r>
                      <a:endParaRPr lang="tr-TR" sz="12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n-lt"/>
                        </a:rPr>
                        <a:t>16</a:t>
                      </a:r>
                      <a:endParaRPr lang="tr-TR" sz="1200" dirty="0"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3.300.000,00TL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3.300.000,00TL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n-lt"/>
                        </a:rPr>
                        <a:t>48</a:t>
                      </a:r>
                      <a:endParaRPr lang="tr-TR" sz="1200" dirty="0"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5.478.740,00 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5.478.740,00 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n-lt"/>
                        </a:rPr>
                        <a:t>80</a:t>
                      </a:r>
                      <a:endParaRPr lang="tr-TR" sz="1200" dirty="0"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17.591.071,00TL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17.591.071,00 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n-lt"/>
                        </a:rPr>
                        <a:t>38</a:t>
                      </a:r>
                      <a:endParaRPr lang="tr-TR" sz="1200" dirty="0"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6.402.200,00TL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6.402.200,00TL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marR="0" indent="0" algn="ctr" defTabSz="107286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G.TOPLAM</a:t>
                      </a:r>
                      <a:endParaRPr lang="tr-TR" sz="12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1.750.000,00 TL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tr-TR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51.582.333,00 TL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53.332.333,00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TL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1814500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YILLAR İTİBARİYLE BİTEN YATIRIMLAR</a:t>
            </a:r>
            <a:endParaRPr lang="tr-TR" sz="1800" b="1" dirty="0">
              <a:solidFill>
                <a:schemeClr val="accent1"/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1717652" y="963738"/>
            <a:ext cx="607537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tr-T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YATIRIM ve TESİSLER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-3141" y="4661803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 smtClean="0">
                <a:solidFill>
                  <a:schemeClr val="accent1"/>
                </a:solidFill>
              </a:rPr>
              <a:t>2019 YILI BİTEN YATIRIMLAR</a:t>
            </a:r>
            <a:endParaRPr lang="tr-TR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Tabl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6276716"/>
              </p:ext>
            </p:extLst>
          </p:nvPr>
        </p:nvGraphicFramePr>
        <p:xfrm>
          <a:off x="146016" y="5149104"/>
          <a:ext cx="9572692" cy="880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354"/>
                <a:gridCol w="685205"/>
                <a:gridCol w="909956"/>
                <a:gridCol w="2729099"/>
                <a:gridCol w="1180958"/>
                <a:gridCol w="823092"/>
                <a:gridCol w="715732"/>
                <a:gridCol w="1002025"/>
                <a:gridCol w="1143271"/>
              </a:tblGrid>
              <a:tr h="337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İLÇE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Yatırım Programı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OKUL/KURUM ADI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KARAKTERİSTİĞİ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Başlama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Bitiş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 BEDELİ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AÇIKLAMA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694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İl Yatırım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kumimoji="0" lang="tr-T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Ovacık Ortaokulu</a:t>
                      </a: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 Derslik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28.02.2018</a:t>
                      </a:r>
                      <a:endParaRPr kumimoji="0" lang="tr-T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01.02.2019</a:t>
                      </a:r>
                      <a:endParaRPr kumimoji="0" lang="tr-T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750.000,00 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Tamamlandı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109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kumimoji="0" lang="tr-T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Devlet Yatırım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Ali Hikmet Paşa İlkokulu</a:t>
                      </a:r>
                      <a:endParaRPr kumimoji="0" lang="tr-T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 Derslik</a:t>
                      </a:r>
                      <a:endParaRPr kumimoji="0" lang="tr-T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27.11.2017</a:t>
                      </a:r>
                      <a:endParaRPr kumimoji="0" lang="tr-T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10.02.2019</a:t>
                      </a:r>
                      <a:endParaRPr kumimoji="0" lang="tr-T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5.652.200,00 TL</a:t>
                      </a:r>
                      <a:endParaRPr kumimoji="0" lang="tr-T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Tamamlandı</a:t>
                      </a:r>
                      <a:endParaRPr kumimoji="0" lang="tr-T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  <p:sp>
        <p:nvSpPr>
          <p:cNvPr id="6" name="6 Metin kutusu"/>
          <p:cNvSpPr txBox="1"/>
          <p:nvPr/>
        </p:nvSpPr>
        <p:spPr>
          <a:xfrm>
            <a:off x="1259954" y="4517002"/>
            <a:ext cx="784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1" dirty="0" smtClean="0">
                <a:solidFill>
                  <a:srgbClr val="000000"/>
                </a:solidFill>
                <a:latin typeface="Calibri"/>
                <a:cs typeface="+mn-cs"/>
              </a:rPr>
              <a:t>2019 YILI  İHALE AŞAMASINDA OLAN VE İHALE HAZIRLIĞINDA OLAN  YATIRIMLAR</a:t>
            </a:r>
            <a:endParaRPr lang="tr-TR" sz="1800" b="1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graphicFrame>
        <p:nvGraphicFramePr>
          <p:cNvPr id="7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0526969"/>
              </p:ext>
            </p:extLst>
          </p:nvPr>
        </p:nvGraphicFramePr>
        <p:xfrm>
          <a:off x="92886" y="4885040"/>
          <a:ext cx="9589790" cy="636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658"/>
                <a:gridCol w="710801"/>
                <a:gridCol w="924040"/>
                <a:gridCol w="2082159"/>
                <a:gridCol w="1285884"/>
                <a:gridCol w="1730248"/>
                <a:gridCol w="2520000"/>
              </a:tblGrid>
              <a:tr h="384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S.No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İLÇE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Yatırım Programı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OKUL/KURUM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KARAKTERİSTİĞİ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PROJE BEDELİ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AÇIKLAMA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İl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Özel Eğitim Okulu</a:t>
                      </a:r>
                      <a:endParaRPr lang="fi-FI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 Derslik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İhale</a:t>
                      </a:r>
                      <a:r>
                        <a:rPr kumimoji="0" lang="tr-T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aşamasında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3575040" y="1242996"/>
            <a:ext cx="360669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800" b="1" dirty="0" smtClean="0">
                <a:latin typeface="Calibri"/>
                <a:ea typeface="Times New Roman"/>
                <a:cs typeface="Times New Roman"/>
              </a:rPr>
              <a:t>2019 YILI DEVAM EDEN YATIRIMLAR</a:t>
            </a:r>
          </a:p>
        </p:txBody>
      </p:sp>
      <p:graphicFrame>
        <p:nvGraphicFramePr>
          <p:cNvPr id="9" name="Tablo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3241030"/>
              </p:ext>
            </p:extLst>
          </p:nvPr>
        </p:nvGraphicFramePr>
        <p:xfrm>
          <a:off x="74578" y="1738474"/>
          <a:ext cx="9661231" cy="1478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00"/>
                <a:gridCol w="720000"/>
                <a:gridCol w="864000"/>
                <a:gridCol w="2235404"/>
                <a:gridCol w="1928826"/>
                <a:gridCol w="714380"/>
                <a:gridCol w="667471"/>
                <a:gridCol w="1008000"/>
                <a:gridCol w="1199150"/>
              </a:tblGrid>
              <a:tr h="326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S.No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İLÇE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Yatırım Programı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OKUL/KURUM ADI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KARAKTERİSTİĞİ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Başlama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Bitiş </a:t>
                      </a:r>
                      <a:endParaRPr lang="tr-TR" sz="1000" b="1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ctr"/>
                      <a:r>
                        <a:rPr lang="tr-TR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PROJE BEDELİ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AÇIKLAMA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Devlet Yatırım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İmam Hatip</a:t>
                      </a:r>
                      <a:r>
                        <a:rPr lang="tr-T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Lisesi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 Derslik+ 200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tr-T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tr-TR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Pans</a:t>
                      </a:r>
                      <a:r>
                        <a:rPr lang="tr-T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21.03.2018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15.629.000,00 TL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İnşaatı</a:t>
                      </a:r>
                      <a:r>
                        <a:rPr kumimoji="0" lang="tr-T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Devam Ediyor.</a:t>
                      </a:r>
                      <a:endParaRPr kumimoji="0" lang="tr-TR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Devlet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Spor Lisesi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</a:t>
                      </a:r>
                      <a:r>
                        <a:rPr lang="tr-TR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Ders.+200 Öğr.Pans.+1 </a:t>
                      </a:r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Çok </a:t>
                      </a:r>
                      <a:r>
                        <a:rPr lang="tr-TR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lang="tr-TR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Sln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20.06.2018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22.200.000,00 </a:t>
                      </a:r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TL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İnşaatı</a:t>
                      </a:r>
                      <a:r>
                        <a:rPr kumimoji="0" lang="tr-T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Devam Ediyor</a:t>
                      </a:r>
                      <a:endParaRPr kumimoji="0" lang="tr-TR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İl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 Anaokulu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Derslik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1.000.000,00 </a:t>
                      </a:r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TL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İnşaatı</a:t>
                      </a:r>
                      <a:r>
                        <a:rPr kumimoji="0" lang="tr-T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Devam Ediyor</a:t>
                      </a:r>
                      <a:endParaRPr kumimoji="0" lang="tr-TR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Devlet</a:t>
                      </a:r>
                      <a:r>
                        <a:rPr lang="tr-T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Anadolu Turizm ve Otelcilik Meslek Lisesi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Derslik</a:t>
                      </a:r>
                      <a:r>
                        <a:rPr lang="tr-T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+ 200 </a:t>
                      </a:r>
                      <a:r>
                        <a:rPr lang="tr-TR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tr-TR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Pans</a:t>
                      </a:r>
                      <a:r>
                        <a:rPr lang="tr-T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16.660.000,00TL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İnşaatı</a:t>
                      </a:r>
                      <a:r>
                        <a:rPr kumimoji="0" lang="tr-T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Devam Ediyor</a:t>
                      </a:r>
                      <a:endParaRPr kumimoji="0" lang="tr-TR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8363389"/>
              </p:ext>
            </p:extLst>
          </p:nvPr>
        </p:nvGraphicFramePr>
        <p:xfrm>
          <a:off x="217488" y="1028700"/>
          <a:ext cx="9358344" cy="107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203"/>
                <a:gridCol w="1677268"/>
                <a:gridCol w="1626130"/>
                <a:gridCol w="1138291"/>
                <a:gridCol w="1138291"/>
                <a:gridCol w="1463516"/>
                <a:gridCol w="1137645"/>
              </a:tblGrid>
              <a:tr h="535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577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Ovacık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Derslik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28.02.2018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750.000,00 TL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5 Resim" descr="C:\Users\Bilgiİşlem\Desktop\d3f6851b-aa0e-40a9-91b6-de171819db67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46016" y="2528880"/>
            <a:ext cx="9477356" cy="390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22158-1429-44B3-840C-91BBC04E0EC6}" type="slidenum">
              <a:rPr lang="tr-TR"/>
              <a:pPr>
                <a:defRPr/>
              </a:pPr>
              <a:t>3</a:t>
            </a:fld>
            <a:endParaRPr lang="tr-TR" dirty="0"/>
          </a:p>
        </p:txBody>
      </p:sp>
      <p:pic>
        <p:nvPicPr>
          <p:cNvPr id="1027" name="Picture 3" descr="C:\Users\win7\Desktop\kare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5800" y="1028682"/>
            <a:ext cx="4098925" cy="3529013"/>
          </a:xfrm>
          <a:prstGeom prst="rect">
            <a:avLst/>
          </a:prstGeom>
          <a:noFill/>
        </p:spPr>
      </p:pic>
      <p:pic>
        <p:nvPicPr>
          <p:cNvPr id="1028" name="Picture 4" descr="D:\Selçuk DOĞAN\MATERYAL\balıkesir\Balikesir-siyasi haritasi.jpg"/>
          <p:cNvPicPr>
            <a:picLocks noChangeAspect="1" noChangeArrowheads="1"/>
          </p:cNvPicPr>
          <p:nvPr/>
        </p:nvPicPr>
        <p:blipFill>
          <a:blip r:embed="rId4" cstate="print"/>
          <a:srcRect l="6558" t="4243" r="6558" b="4532"/>
          <a:stretch>
            <a:fillRect/>
          </a:stretch>
        </p:blipFill>
        <p:spPr bwMode="auto">
          <a:xfrm>
            <a:off x="74578" y="1385872"/>
            <a:ext cx="3786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2" name="21 Diyagram"/>
          <p:cNvGraphicFramePr/>
          <p:nvPr/>
        </p:nvGraphicFramePr>
        <p:xfrm>
          <a:off x="5285365" y="4316776"/>
          <a:ext cx="4504781" cy="288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5" name="24 Diyagram"/>
          <p:cNvGraphicFramePr/>
          <p:nvPr/>
        </p:nvGraphicFramePr>
        <p:xfrm>
          <a:off x="146016" y="4672020"/>
          <a:ext cx="4429155" cy="238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6 Dikdörtgen"/>
          <p:cNvSpPr/>
          <p:nvPr/>
        </p:nvSpPr>
        <p:spPr>
          <a:xfrm>
            <a:off x="3146412" y="2243128"/>
            <a:ext cx="3143272" cy="1650782"/>
          </a:xfrm>
          <a:prstGeom prst="rect">
            <a:avLst/>
          </a:prstGeom>
        </p:spPr>
        <p:txBody>
          <a:bodyPr wrap="square" lIns="85734" tIns="42867" rIns="85734" bIns="42867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tr-T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Kasım 2012'de TBMM'de kabul edilen 6360 Sayılı Kanun ile Balıkesir merkezin ikiye bölünmesi sonucu oluşan Karesi ilçemizin</a:t>
            </a:r>
            <a:r>
              <a:rPr lang="tr-T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tr-TR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30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8363389"/>
              </p:ext>
            </p:extLst>
          </p:nvPr>
        </p:nvGraphicFramePr>
        <p:xfrm>
          <a:off x="217488" y="1028700"/>
          <a:ext cx="9358344" cy="107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203"/>
                <a:gridCol w="1677268"/>
                <a:gridCol w="1626130"/>
                <a:gridCol w="1138291"/>
                <a:gridCol w="1138291"/>
                <a:gridCol w="1463516"/>
                <a:gridCol w="1137645"/>
              </a:tblGrid>
              <a:tr h="535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5776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Ali Hikmet Paşa İlkokulu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 Derslik (32 Derslik)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27.11.2017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10.02.2019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5.652.200,00 TL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5 Resim" descr="C:\Users\Bilgiİşlem\Desktop\ahp 4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3206" y="2171690"/>
            <a:ext cx="900118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31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8363389"/>
              </p:ext>
            </p:extLst>
          </p:nvPr>
        </p:nvGraphicFramePr>
        <p:xfrm>
          <a:off x="217488" y="1028700"/>
          <a:ext cx="9429782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90"/>
                <a:gridCol w="1690071"/>
                <a:gridCol w="1638543"/>
                <a:gridCol w="1146980"/>
                <a:gridCol w="1146980"/>
                <a:gridCol w="1474688"/>
                <a:gridCol w="1146330"/>
              </a:tblGrid>
              <a:tr h="518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İmam Hatip</a:t>
                      </a:r>
                      <a:r>
                        <a:rPr lang="tr-T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Lisesi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 Derslik+ 200 </a:t>
                      </a:r>
                      <a:r>
                        <a:rPr lang="tr-TR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tr-T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tr-TR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Pans</a:t>
                      </a:r>
                      <a:r>
                        <a:rPr lang="tr-T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21.03.2018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15.629.000,00 TL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İnşaatı</a:t>
                      </a:r>
                      <a:r>
                        <a:rPr kumimoji="0" lang="tr-TR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Devam Ediyor.</a:t>
                      </a:r>
                      <a:endParaRPr kumimoji="0" lang="tr-TR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5 Resim" descr="C:\Users\Bilgiİşlem\Desktop\İHL VE PANSİYON 1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7454" y="2314566"/>
            <a:ext cx="942981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32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8363389"/>
              </p:ext>
            </p:extLst>
          </p:nvPr>
        </p:nvGraphicFramePr>
        <p:xfrm>
          <a:off x="217488" y="1028700"/>
          <a:ext cx="9429782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90"/>
                <a:gridCol w="1690071"/>
                <a:gridCol w="1638543"/>
                <a:gridCol w="1146980"/>
                <a:gridCol w="1146980"/>
                <a:gridCol w="1474688"/>
                <a:gridCol w="1146330"/>
              </a:tblGrid>
              <a:tr h="518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Spor Lisesi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</a:t>
                      </a:r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Ders.+200 Öğr.Pans.+1 </a:t>
                      </a:r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Çok </a:t>
                      </a:r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A. </a:t>
                      </a:r>
                      <a:r>
                        <a:rPr lang="tr-TR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Sln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20.06.2018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22.200.000,00 </a:t>
                      </a:r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TL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İnşaatı</a:t>
                      </a:r>
                      <a:r>
                        <a:rPr kumimoji="0" lang="tr-TR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Devam Ediyor</a:t>
                      </a:r>
                      <a:endParaRPr kumimoji="0" lang="tr-TR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5 Resim" descr="C:\Users\Bilgiİşlem\Desktop\SPOR LİSESİ 5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75" y="2386004"/>
            <a:ext cx="9647271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33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8363389"/>
              </p:ext>
            </p:extLst>
          </p:nvPr>
        </p:nvGraphicFramePr>
        <p:xfrm>
          <a:off x="217488" y="1028700"/>
          <a:ext cx="9429782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90"/>
                <a:gridCol w="1690071"/>
                <a:gridCol w="1638543"/>
                <a:gridCol w="1146980"/>
                <a:gridCol w="1146980"/>
                <a:gridCol w="1474688"/>
                <a:gridCol w="1146330"/>
              </a:tblGrid>
              <a:tr h="518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 Anaokulu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 Derslik</a:t>
                      </a:r>
                      <a:endParaRPr kumimoji="0"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20.06.2018</a:t>
                      </a:r>
                      <a:endParaRPr kumimoji="0"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kumimoji="0"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1.000.000,00 </a:t>
                      </a:r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İnşaatı Devam Ediyor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5 Resim" descr="C:\Users\Bilgiİşlem\Desktop\KARESİ AO 4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0330" y="2386004"/>
            <a:ext cx="921550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34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8363389"/>
              </p:ext>
            </p:extLst>
          </p:nvPr>
        </p:nvGraphicFramePr>
        <p:xfrm>
          <a:off x="217488" y="1028700"/>
          <a:ext cx="9429782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90"/>
                <a:gridCol w="1690071"/>
                <a:gridCol w="1638543"/>
                <a:gridCol w="1146980"/>
                <a:gridCol w="1146980"/>
                <a:gridCol w="1474688"/>
                <a:gridCol w="1146330"/>
              </a:tblGrid>
              <a:tr h="518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Anadolu Turizm ve Otelcilik Meslek Lisesi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Derslik + 200 </a:t>
                      </a:r>
                      <a:r>
                        <a:rPr kumimoji="0" lang="tr-TR" sz="12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</a:t>
                      </a:r>
                      <a:r>
                        <a:rPr kumimoji="0"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tr-TR" sz="12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Pans</a:t>
                      </a:r>
                      <a:r>
                        <a:rPr kumimoji="0"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16.660.000,00TL</a:t>
                      </a:r>
                      <a:endParaRPr kumimoji="0"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İnşaatı Devam Ediyor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6 Resim" descr="C:\Users\Bilgiİşlem\Desktop\TURİZM MESLEK LİSESİ 3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76" y="2386004"/>
            <a:ext cx="957583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35</a:t>
            </a:fld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3432164" y="2957508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/>
              <a:t>ARZ EDERİM.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4B7FD-6566-4D71-A79B-7D5DA7695797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chemeClr val="accent1"/>
                </a:solidFill>
              </a:rPr>
              <a:t>İLÇEMİZ OKUMA-YAZMA DURUMLARI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431768" y="1713505"/>
          <a:ext cx="9001184" cy="1691938"/>
        </p:xfrm>
        <a:graphic>
          <a:graphicData uri="http://schemas.openxmlformats.org/drawingml/2006/table">
            <a:tbl>
              <a:tblPr/>
              <a:tblGrid>
                <a:gridCol w="1363037"/>
                <a:gridCol w="848683"/>
                <a:gridCol w="848683"/>
                <a:gridCol w="848683"/>
                <a:gridCol w="848683"/>
                <a:gridCol w="848683"/>
                <a:gridCol w="848683"/>
                <a:gridCol w="848683"/>
                <a:gridCol w="848683"/>
                <a:gridCol w="848683"/>
              </a:tblGrid>
              <a:tr h="186166"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6" marR="7046" marT="7046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0" lang="tr-TR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2018</a:t>
                      </a:r>
                      <a:endParaRPr kumimoji="0" lang="tr-TR" sz="11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2017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46" marR="7046" marT="704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0" lang="tr-TR" sz="11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DEĞİŞİM (</a:t>
                      </a:r>
                      <a:r>
                        <a:rPr kumimoji="0" lang="tr-TR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2018-2017)</a:t>
                      </a:r>
                      <a:endParaRPr kumimoji="0" lang="tr-TR" sz="11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39388"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6" marR="7046" marT="7046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Okuma yazma bilmeyen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Okuma yazma bilen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Bilinmeyen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Okuma yazma bilmeyen %</a:t>
                      </a:r>
                    </a:p>
                  </a:txBody>
                  <a:tcPr marL="7046" marR="7046" marT="704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Okuma yazma bilen %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Bilinmeyen %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Okuma yazma bilmeyen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Okuma yazma bilen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Bilinmeyen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48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TÜRKİYE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6" marR="7046" marT="704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-0,23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BALIKESİR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6" marR="7046" marT="704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KARESİ 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(*)</a:t>
                      </a:r>
                    </a:p>
                  </a:txBody>
                  <a:tcPr marL="7046" marR="7046" marT="704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-0,11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3019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*İlçemizde okuma yazma bilen oranı geçen yıla göre %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0,03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artmıştır. İlçemizin okur yazarlık durumu il ve Türkiye ortalamasının üzerindedir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2019 yılı verileri TÜİK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tarafından henüz yayınlanmamıştır.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6" marR="7046" marT="704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6" marR="7046" marT="704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431768" y="3629300"/>
          <a:ext cx="8858317" cy="3114422"/>
        </p:xfrm>
        <a:graphic>
          <a:graphicData uri="http://schemas.openxmlformats.org/drawingml/2006/table">
            <a:tbl>
              <a:tblPr/>
              <a:tblGrid>
                <a:gridCol w="714380"/>
                <a:gridCol w="1615598"/>
                <a:gridCol w="725371"/>
                <a:gridCol w="725371"/>
                <a:gridCol w="725371"/>
                <a:gridCol w="725371"/>
                <a:gridCol w="725371"/>
                <a:gridCol w="725371"/>
                <a:gridCol w="725371"/>
                <a:gridCol w="725371"/>
                <a:gridCol w="725371"/>
              </a:tblGrid>
              <a:tr h="111949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NOT: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yıllarına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ait veriler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TÜİK Merkezi Dağıtım Sistemi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"Ulusal Eğitim İstatistikleri Veri Tabanı" bilgileridir. Yabancılar kapsama alınmamıştır.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14+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yaş ve üstü okuma yazma oranlarını gösterir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 2019 yılı verileri TÜİK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tarafından henüz yayınlanmamıştır.</a:t>
                      </a:r>
                      <a:endParaRPr lang="tr-TR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5" marR="6585" marT="6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0728"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5" marR="6585" marT="6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5" marR="6585" marT="6585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0" lang="tr-TR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2018</a:t>
                      </a:r>
                      <a:endParaRPr kumimoji="0" lang="tr-TR" sz="11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0" lang="tr-TR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2017</a:t>
                      </a:r>
                      <a:endParaRPr kumimoji="0" lang="tr-TR" sz="11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0" lang="tr-TR" sz="11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DEĞİŞİM (</a:t>
                      </a:r>
                      <a:r>
                        <a:rPr kumimoji="0" lang="tr-TR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2017-2018)</a:t>
                      </a:r>
                      <a:endParaRPr kumimoji="0" lang="tr-TR" sz="11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18535"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5" marR="6585" marT="6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5" marR="6585" marT="6585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KADIN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KADIN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KADIN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9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Okuma yazma bilm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eyen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2.198.088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325.551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1.872.537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2.336.847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359.534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1.977.313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-138.759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-33.983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-104.776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Okuma yazma bilen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70.316.685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35.980.037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34.336.648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69.278.753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35.491.854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33.786.899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1.037.932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488.183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549.749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Bilinmeyen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590.420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287.824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302.596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572.521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280.585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291.936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17.899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10.660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73.105.193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36.593.412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36.511.781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72.188.121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36.131.973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36.056.148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917.072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461.439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455.633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849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Okuma yazma bilmeyen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23.303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24.820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4.759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20.061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-1.517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-1.093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Okuma yazma bilen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1.105.031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558.381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546.650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1.084.303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548.697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535.606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20.728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Bilinmeyen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8.949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8.334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4.195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4.139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615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1.137.283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567.196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570.087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1.117.457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557.651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559.806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19.826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9.545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849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6585" marR="6585" marT="658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Okuma yazma bilmeyen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1.882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1.517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-162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Okuma yazma bilen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162.059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160.013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77.950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82.063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2.046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Bilinmeyen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585" marR="6585" marT="6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164.665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85.096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162.714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78.749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83.965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1.951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17454" y="6886598"/>
            <a:ext cx="41120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b="1" dirty="0" smtClean="0"/>
              <a:t>NOT: </a:t>
            </a:r>
            <a:r>
              <a:rPr lang="tr-TR" sz="1050" dirty="0" smtClean="0"/>
              <a:t>2017 ve 2018 Yılı Aralık ayı TÜİK bilgilerinden derlenmiştir.</a:t>
            </a:r>
            <a:endParaRPr lang="tr-TR" sz="1050" dirty="0"/>
          </a:p>
        </p:txBody>
      </p:sp>
      <p:sp>
        <p:nvSpPr>
          <p:cNvPr id="8" name="7 Dikdörtgen"/>
          <p:cNvSpPr/>
          <p:nvPr/>
        </p:nvSpPr>
        <p:spPr>
          <a:xfrm>
            <a:off x="0" y="1059612"/>
            <a:ext cx="9864725" cy="3683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 defTabSz="912813">
              <a:spcBef>
                <a:spcPct val="20000"/>
              </a:spcBef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İLÇEMİZ NÜFUS VE DEMOGRAFİK DURUMU</a:t>
            </a:r>
            <a:endParaRPr lang="tr-TR" sz="1800" dirty="0"/>
          </a:p>
        </p:txBody>
      </p:sp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7289" y="1528748"/>
          <a:ext cx="9756000" cy="1112078"/>
        </p:xfrm>
        <a:graphic>
          <a:graphicData uri="http://schemas.openxmlformats.org/drawingml/2006/table">
            <a:tbl>
              <a:tblPr/>
              <a:tblGrid>
                <a:gridCol w="540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2171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İlçe Adı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  <a:endParaRPr lang="tr-TR" sz="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  <a:endParaRPr lang="tr-TR" sz="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DEĞİŞİM 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2171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ERKEK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KADIN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ERKEK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KADIN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ERKEK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KADIN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2171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0-18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19-65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66+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TOP.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0-18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19-65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66+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TOP.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0-18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19-65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66+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TOP.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0-18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19-65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66+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TOP.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0-18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19-65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66+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TOP.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0-18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19-65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66+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TOP.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22346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56.844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86.632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22.376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57.462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8.076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87.914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21.516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61.547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10.036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93.099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46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BALIKESİR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137.948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392.810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602.275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129.853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384.976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87.720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602.549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137.766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399.024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75.948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612.738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129.747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391.629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92.461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613.837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9 Dikdörtgen"/>
          <p:cNvSpPr/>
          <p:nvPr/>
        </p:nvSpPr>
        <p:spPr>
          <a:xfrm>
            <a:off x="0" y="381476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 defTabSz="912813">
              <a:spcBef>
                <a:spcPct val="20000"/>
              </a:spcBef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İLÇEMİZ ÇAĞ NÜFUSLARI VE DEĞİŞİM ORANLARI</a:t>
            </a:r>
            <a:endParaRPr lang="tr-TR" sz="2800" dirty="0">
              <a:latin typeface="Constantia" pitchFamily="18" charset="0"/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46016" y="4314830"/>
          <a:ext cx="9610604" cy="1214446"/>
        </p:xfrm>
        <a:graphic>
          <a:graphicData uri="http://schemas.openxmlformats.org/drawingml/2006/table">
            <a:tbl>
              <a:tblPr/>
              <a:tblGrid>
                <a:gridCol w="925412"/>
                <a:gridCol w="743362"/>
                <a:gridCol w="652340"/>
                <a:gridCol w="743362"/>
                <a:gridCol w="756000"/>
                <a:gridCol w="743362"/>
                <a:gridCol w="652340"/>
                <a:gridCol w="743362"/>
                <a:gridCol w="756000"/>
                <a:gridCol w="743362"/>
                <a:gridCol w="652340"/>
                <a:gridCol w="743362"/>
                <a:gridCol w="756000"/>
              </a:tblGrid>
              <a:tr h="2607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İlçe Adı </a:t>
                      </a:r>
                    </a:p>
                  </a:txBody>
                  <a:tcPr marL="8290" marR="8290" marT="829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290" marR="8290" marT="829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290" marR="8290" marT="829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DEĞİŞİM % </a:t>
                      </a:r>
                    </a:p>
                  </a:txBody>
                  <a:tcPr marL="8290" marR="8290" marT="829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692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OKULÖNCESİ</a:t>
                      </a:r>
                      <a:b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(3-5 Yaş) </a:t>
                      </a:r>
                    </a:p>
                  </a:txBody>
                  <a:tcPr marL="8290" marR="8290" marT="829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İLKOKUL</a:t>
                      </a:r>
                      <a:b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(6-9 Yaş)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ORTAOKUL</a:t>
                      </a:r>
                      <a:b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(10-13 Yaş) 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ORTAÖĞRETİM  </a:t>
                      </a:r>
                      <a:b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(14-17 Yaş)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OKULÖNCESİ</a:t>
                      </a:r>
                      <a:b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(3-5 Yaş) </a:t>
                      </a:r>
                    </a:p>
                  </a:txBody>
                  <a:tcPr marL="8290" marR="8290" marT="829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İLKOKUL</a:t>
                      </a:r>
                      <a:b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(6-9 Yaş)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ORTAOKUL</a:t>
                      </a:r>
                      <a:b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(10-13 Yaş) 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ORTAÖĞRETİM  </a:t>
                      </a:r>
                      <a:b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(14-17 Yaş)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OKULÖNCESİ</a:t>
                      </a:r>
                      <a:b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(3-5 Yaş) </a:t>
                      </a:r>
                    </a:p>
                  </a:txBody>
                  <a:tcPr marL="8290" marR="8290" marT="829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İLKOKUL</a:t>
                      </a:r>
                      <a:b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(6-9 Yaş)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ORTAOKUL</a:t>
                      </a:r>
                      <a:b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(10-13 Yaş) 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ORTAÖĞRETİM  </a:t>
                      </a:r>
                      <a:b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tr-T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(14-17 Yaş)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22037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 </a:t>
                      </a:r>
                    </a:p>
                  </a:txBody>
                  <a:tcPr marL="72000" marR="8290" marT="829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9.476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6.895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9.149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9.465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9.269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2,91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-2,18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78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BALIKESİR</a:t>
                      </a:r>
                      <a:endParaRPr kumimoji="0" lang="tr-TR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8290" marT="829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41.410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56.970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59.561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41.727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54.960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57.837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57.874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0,77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-2,83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538926" y="5529276"/>
            <a:ext cx="8786874" cy="707886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algn="just"/>
            <a:r>
              <a:rPr lang="tr-TR" sz="2000" dirty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tr-TR" sz="2000" dirty="0">
                <a:latin typeface="Calibri" pitchFamily="34" charset="0"/>
              </a:rPr>
              <a:t>Müdürlüğümüz bir binada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1.029 M² </a:t>
            </a:r>
            <a:r>
              <a:rPr lang="tr-TR" sz="2000" dirty="0">
                <a:latin typeface="Calibri" pitchFamily="34" charset="0"/>
              </a:rPr>
              <a:t>alan içerisinde,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zemin+2</a:t>
            </a:r>
            <a:r>
              <a:rPr lang="tr-TR" sz="2000" dirty="0">
                <a:latin typeface="Calibri" pitchFamily="34" charset="0"/>
              </a:rPr>
              <a:t> katta ve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11</a:t>
            </a:r>
            <a:r>
              <a:rPr lang="tr-TR" sz="2000" dirty="0">
                <a:latin typeface="Calibri" pitchFamily="34" charset="0"/>
              </a:rPr>
              <a:t> Odada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65</a:t>
            </a:r>
            <a:r>
              <a:rPr lang="tr-TR" sz="2000" dirty="0">
                <a:latin typeface="Calibri" pitchFamily="34" charset="0"/>
              </a:rPr>
              <a:t> personel ile hizmet vermektedir</a:t>
            </a:r>
            <a:endParaRPr lang="tr-TR" dirty="0"/>
          </a:p>
        </p:txBody>
      </p:sp>
      <p:pic>
        <p:nvPicPr>
          <p:cNvPr id="6" name="Picture 1" descr="C:\Users\win7\Desktop\11193437_453059028191849_7748634264345174504_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6214" y="1028682"/>
            <a:ext cx="6503999" cy="431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0157903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376782" y="4330870"/>
            <a:ext cx="7155981" cy="272596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sz="2800" b="1" dirty="0">
                <a:solidFill>
                  <a:srgbClr val="FF0000"/>
                </a:solidFill>
              </a:rPr>
              <a:t>Karesi </a:t>
            </a:r>
            <a:r>
              <a:rPr lang="tr-TR" sz="2800" dirty="0" smtClean="0"/>
              <a:t>2018-2019 eğitim öğretim yılında </a:t>
            </a:r>
          </a:p>
          <a:p>
            <a:pPr algn="ctr" eaLnBrk="1" hangingPunct="1">
              <a:buFontTx/>
              <a:buNone/>
            </a:pPr>
            <a:r>
              <a:rPr lang="tr-TR" sz="2800" dirty="0" smtClean="0"/>
              <a:t>örgün </a:t>
            </a:r>
            <a:r>
              <a:rPr lang="tr-TR" sz="2800" dirty="0"/>
              <a:t>eğitim yolculuğuna </a:t>
            </a:r>
          </a:p>
          <a:p>
            <a:pPr algn="ctr" eaLnBrk="1" hangingPunct="1">
              <a:buFontTx/>
              <a:buNone/>
            </a:pPr>
            <a:r>
              <a:rPr lang="tr-TR" sz="2800" b="1" dirty="0" smtClean="0"/>
              <a:t>114</a:t>
            </a:r>
            <a:r>
              <a:rPr lang="tr-TR" sz="2800" dirty="0" smtClean="0"/>
              <a:t> okul, </a:t>
            </a:r>
            <a:r>
              <a:rPr lang="tr-TR" sz="2800" b="1" dirty="0" smtClean="0"/>
              <a:t>2.672</a:t>
            </a:r>
            <a:r>
              <a:rPr lang="tr-TR" sz="2800" dirty="0" smtClean="0"/>
              <a:t> öğretmen, </a:t>
            </a:r>
            <a:r>
              <a:rPr lang="tr-TR" sz="2800" b="1" dirty="0" smtClean="0"/>
              <a:t>34.823</a:t>
            </a:r>
            <a:r>
              <a:rPr lang="tr-TR" sz="2800" dirty="0" smtClean="0"/>
              <a:t> </a:t>
            </a:r>
            <a:r>
              <a:rPr lang="tr-TR" sz="2800" dirty="0"/>
              <a:t>öğrenci</a:t>
            </a:r>
          </a:p>
          <a:p>
            <a:pPr algn="ctr" eaLnBrk="1" hangingPunct="1">
              <a:buFontTx/>
              <a:buNone/>
            </a:pPr>
            <a:r>
              <a:rPr lang="tr-TR" sz="2800" dirty="0"/>
              <a:t>ile devam </a:t>
            </a:r>
            <a:r>
              <a:rPr lang="tr-TR" sz="2800" dirty="0" smtClean="0"/>
              <a:t>ediyor.</a:t>
            </a:r>
            <a:endParaRPr lang="tr-TR" sz="2800" dirty="0"/>
          </a:p>
        </p:txBody>
      </p:sp>
      <p:pic>
        <p:nvPicPr>
          <p:cNvPr id="6" name="Picture 6" descr="coc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499" y="1224186"/>
            <a:ext cx="3888432" cy="2757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8 Düz Bağlayıcı"/>
          <p:cNvCxnSpPr/>
          <p:nvPr/>
        </p:nvCxnSpPr>
        <p:spPr>
          <a:xfrm>
            <a:off x="646082" y="6456382"/>
            <a:ext cx="85725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392909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957244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tr-TR" sz="2800" b="1" dirty="0" smtClean="0">
                <a:solidFill>
                  <a:schemeClr val="accent1"/>
                </a:solidFill>
              </a:rPr>
              <a:t>2018-2019 OKUL/KURUM SAYILARI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7454" y="1671624"/>
          <a:ext cx="9324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866"/>
                <a:gridCol w="1680134"/>
              </a:tblGrid>
              <a:tr h="288000">
                <a:tc>
                  <a:txBody>
                    <a:bodyPr/>
                    <a:lstStyle/>
                    <a:p>
                      <a:r>
                        <a:rPr lang="tr-TR" dirty="0" smtClean="0"/>
                        <a:t>KURUM</a:t>
                      </a:r>
                      <a:r>
                        <a:rPr lang="tr-TR" baseline="0" dirty="0" smtClean="0"/>
                        <a:t> TÜRÜ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Kurum Sayısı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b="1" u="sng" dirty="0" err="1" smtClean="0"/>
                        <a:t>Anaokul</a:t>
                      </a:r>
                      <a:r>
                        <a:rPr lang="tr-TR" sz="1400" b="1" u="none" dirty="0" smtClean="0"/>
                        <a:t>                   </a:t>
                      </a:r>
                      <a:r>
                        <a:rPr lang="tr-TR" sz="1100" baseline="0" dirty="0" smtClean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 smtClean="0"/>
                        <a:t>Resmi: </a:t>
                      </a:r>
                      <a:r>
                        <a:rPr lang="tr-TR" sz="1100" b="1" baseline="0" dirty="0" smtClean="0"/>
                        <a:t>8</a:t>
                      </a:r>
                      <a:r>
                        <a:rPr lang="tr-TR" sz="1100" baseline="0" dirty="0" smtClean="0"/>
                        <a:t>        </a:t>
                      </a:r>
                      <a:r>
                        <a:rPr lang="tr-TR" sz="1100" baseline="0" dirty="0" smtClean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 smtClean="0"/>
                        <a:t>Özel : </a:t>
                      </a:r>
                      <a:r>
                        <a:rPr lang="tr-TR" sz="1100" b="1" baseline="0" dirty="0" smtClean="0"/>
                        <a:t>12</a:t>
                      </a:r>
                      <a:endParaRPr lang="tr-T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b="1" u="sng" dirty="0" smtClean="0"/>
                        <a:t>İlkokul</a:t>
                      </a:r>
                      <a:r>
                        <a:rPr lang="tr-TR" sz="1400" baseline="0" dirty="0" smtClean="0"/>
                        <a:t>                      </a:t>
                      </a:r>
                      <a:r>
                        <a:rPr lang="tr-TR" sz="1100" baseline="0" dirty="0" smtClean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 smtClean="0"/>
                        <a:t>Resmi: </a:t>
                      </a:r>
                      <a:r>
                        <a:rPr lang="tr-TR" sz="1100" b="1" baseline="0" dirty="0" smtClean="0"/>
                        <a:t>29</a:t>
                      </a:r>
                      <a:r>
                        <a:rPr lang="tr-TR" sz="1100" baseline="0" dirty="0" smtClean="0"/>
                        <a:t>      </a:t>
                      </a:r>
                      <a:r>
                        <a:rPr lang="tr-TR" sz="1100" baseline="0" dirty="0" smtClean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 smtClean="0"/>
                        <a:t>Özel: </a:t>
                      </a:r>
                      <a:r>
                        <a:rPr lang="tr-TR" sz="1100" b="1" baseline="0" dirty="0" smtClean="0"/>
                        <a:t>5       </a:t>
                      </a:r>
                      <a:r>
                        <a:rPr lang="tr-TR" sz="1100" b="1" baseline="0" dirty="0" smtClean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 smtClean="0"/>
                        <a:t>Hafif Düzeyde Zihinsel Engelliler: </a:t>
                      </a:r>
                      <a:r>
                        <a:rPr lang="tr-TR" sz="1100" b="1" baseline="0" dirty="0" smtClean="0"/>
                        <a:t>1</a:t>
                      </a:r>
                      <a:endParaRPr lang="tr-TR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b="1" u="sng" dirty="0" smtClean="0"/>
                        <a:t>Ortaokul</a:t>
                      </a:r>
                      <a:r>
                        <a:rPr lang="tr-TR" sz="1400" b="1" u="none" baseline="0" dirty="0" smtClean="0"/>
                        <a:t>                 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Resmi : </a:t>
                      </a:r>
                      <a:r>
                        <a:rPr kumimoji="0" lang="tr-TR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Özel: </a:t>
                      </a:r>
                      <a:r>
                        <a:rPr kumimoji="0" lang="tr-TR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Hafif Düzeyde Zihinsel Engelliler : </a:t>
                      </a:r>
                      <a:r>
                        <a:rPr kumimoji="0" lang="tr-TR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     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İmam Hatip Ortaokulu: </a:t>
                      </a:r>
                      <a:r>
                        <a:rPr kumimoji="0" lang="tr-TR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endParaRPr kumimoji="0" lang="tr-TR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Lise</a:t>
                      </a:r>
                      <a:r>
                        <a:rPr kumimoji="0" lang="tr-T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Resmi: </a:t>
                      </a:r>
                      <a:r>
                        <a:rPr kumimoji="0" lang="tr-TR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Özel: </a:t>
                      </a:r>
                      <a:r>
                        <a:rPr kumimoji="0" lang="tr-TR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Eğitim Okulu : </a:t>
                      </a:r>
                      <a:r>
                        <a:rPr kumimoji="0" lang="tr-TR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tr-TR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Muhtelif Kurslar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Motorlu Taşıt</a:t>
                      </a:r>
                      <a:r>
                        <a:rPr kumimoji="0" lang="tr-TR" sz="14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Sürücüleri Kursu (M.T.S.K.)</a:t>
                      </a:r>
                      <a:endParaRPr kumimoji="0" lang="tr-TR" sz="14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Öğretim Kursu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Eğitim ve Rehabilitasyon Merkezi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Uzaktan Eğitim Kursu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Yurt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Halk Eğitimi Merkezi ve ASO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Bilim Sanat Merkezi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</a:t>
                      </a:r>
                      <a:endParaRPr lang="tr-T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Rehberlik</a:t>
                      </a:r>
                      <a:r>
                        <a:rPr kumimoji="0" lang="tr-TR" sz="14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Araştırma Merkezi</a:t>
                      </a:r>
                      <a:endParaRPr kumimoji="0" lang="tr-TR" sz="14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</a:t>
                      </a:r>
                      <a:endParaRPr lang="tr-T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TOPLAM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189</a:t>
                      </a:r>
                      <a:endParaRPr lang="tr-T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74644" y="1314434"/>
          <a:ext cx="8572562" cy="4071962"/>
        </p:xfrm>
        <a:graphic>
          <a:graphicData uri="http://schemas.openxmlformats.org/drawingml/2006/table">
            <a:tbl>
              <a:tblPr/>
              <a:tblGrid>
                <a:gridCol w="2681282"/>
                <a:gridCol w="981880"/>
                <a:gridCol w="981880"/>
                <a:gridCol w="981880"/>
                <a:gridCol w="981880"/>
                <a:gridCol w="981880"/>
                <a:gridCol w="981880"/>
              </a:tblGrid>
              <a:tr h="451482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itchFamily="34" charset="0"/>
                        </a:rPr>
                        <a:t>KARESİ İLÇESİ RESMİ OKUL/KURUM PERSONEL DURUMU</a:t>
                      </a:r>
                      <a:endParaRPr kumimoji="0" lang="tr-T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6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GÖREV ÜNVANI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2017-2018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2018-2019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603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Mevcut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Norm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İhtiyaç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Mevcut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Norm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İhtiyaç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İlçe Milli Eğitim Müdürü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İlçe Milli Eğitim Şube Müdürü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Okul Müdürü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63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66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60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68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Müdür Başyardımcısı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Müdür Yardımcısı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105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121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16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105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133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28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Öğretmen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2.180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2.073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2.236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2.100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136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Genel İdare Hizmetleri (GİH)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72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87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15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73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91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18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Teknik Hizmetler Sınıfı (THS)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Sağlık Hizmetleri Sınıfı (SHS)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Yardımcı Hizmetler Sınıfı (YHS)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125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132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115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141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26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5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TOPLAM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2.565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2.510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2.611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2.565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503205" y="5957904"/>
            <a:ext cx="93615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 smtClean="0"/>
              <a:t>NOT: </a:t>
            </a:r>
          </a:p>
          <a:p>
            <a:r>
              <a:rPr lang="tr-TR" sz="1100" dirty="0" smtClean="0"/>
              <a:t>2017-2018 Eğitim Öğretim yılı sayısal verileri 26.09.2017 tarihli MEBBİS Norm İşlemleri Modülü verileridir. Resmi okul verilerini kapsar</a:t>
            </a:r>
          </a:p>
          <a:p>
            <a:r>
              <a:rPr lang="tr-TR" sz="1100" dirty="0" smtClean="0"/>
              <a:t>2018-2019 Eğitim Öğretim yılı sayısal verileri 07.01.2019 tarihli MEBBİS Norm İşlemleri Modülü verileridir. Resmi okul verilerini kapsar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30903</TotalTime>
  <Words>5927</Words>
  <Application>Microsoft Office PowerPoint</Application>
  <PresentationFormat>Özel</PresentationFormat>
  <Paragraphs>3716</Paragraphs>
  <Slides>35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Akış</vt:lpstr>
      <vt:lpstr>T.C. KARESİ KAYMAKAMLIĞI İlçe Milli Eğitim Müdürlüğü  2018-2019 EĞİTİM ÖĞRETİM YILI Brifing DOSYASI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Bilgiİşlem</cp:lastModifiedBy>
  <cp:revision>3657</cp:revision>
  <cp:lastPrinted>2014-03-24T10:41:56Z</cp:lastPrinted>
  <dcterms:created xsi:type="dcterms:W3CDTF">2011-10-11T08:25:07Z</dcterms:created>
  <dcterms:modified xsi:type="dcterms:W3CDTF">2019-07-10T11:35:30Z</dcterms:modified>
</cp:coreProperties>
</file>