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550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662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95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94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24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2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15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719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251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20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C434-FA69-4DF3-ACCC-7AE89B81298A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592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C434-FA69-4DF3-ACCC-7AE89B81298A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427A-FAF2-4362-8648-05536C5A671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36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yg.sgk.gov.tr/vizite/welcome.do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ÜCRETLİ ÖĞRETMEN E-BİLDİRGE İŞLEMLERİ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6914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64807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Kişi eklemek </a:t>
            </a:r>
            <a:r>
              <a:rPr lang="tr-TR" sz="2800" dirty="0" smtClean="0"/>
              <a:t>için SG No(TCK No) bölümüne ilgilinin TC Kimlik Numarası yazılır ve </a:t>
            </a:r>
            <a:r>
              <a:rPr lang="tr-TR" sz="2800" dirty="0" err="1" smtClean="0"/>
              <a:t>SGNo</a:t>
            </a:r>
            <a:r>
              <a:rPr lang="tr-TR" sz="2800" dirty="0" smtClean="0"/>
              <a:t> sorguya tıklanarak kişinin bilgileri sorgulanır.</a:t>
            </a:r>
          </a:p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Gün bölümü hesaplaması;</a:t>
            </a:r>
          </a:p>
          <a:p>
            <a:pPr algn="l"/>
            <a:r>
              <a:rPr lang="tr-TR" sz="2800" dirty="0"/>
              <a:t>Gün </a:t>
            </a:r>
            <a:r>
              <a:rPr lang="tr-TR" sz="2800" dirty="0" smtClean="0"/>
              <a:t>sayısı=Puantajındaki toplam ders sayısı/7,5</a:t>
            </a:r>
          </a:p>
          <a:p>
            <a:pPr algn="l"/>
            <a:r>
              <a:rPr lang="tr-TR" sz="2800" b="1" dirty="0" smtClean="0">
                <a:solidFill>
                  <a:srgbClr val="00B050"/>
                </a:solidFill>
              </a:rPr>
              <a:t>NOT: Gün sayısı </a:t>
            </a:r>
            <a:r>
              <a:rPr lang="tr-TR" sz="2800" b="1" dirty="0" err="1" smtClean="0">
                <a:solidFill>
                  <a:srgbClr val="00B050"/>
                </a:solidFill>
              </a:rPr>
              <a:t>küsüratlı</a:t>
            </a:r>
            <a:r>
              <a:rPr lang="tr-TR" sz="2800" b="1" dirty="0" smtClean="0">
                <a:solidFill>
                  <a:srgbClr val="00B050"/>
                </a:solidFill>
              </a:rPr>
              <a:t> çıkması durumunda yukarıya tamamlanır.</a:t>
            </a:r>
          </a:p>
          <a:p>
            <a:pPr algn="l"/>
            <a:r>
              <a:rPr lang="tr-TR" sz="2800" dirty="0"/>
              <a:t>Eksik gün </a:t>
            </a:r>
            <a:r>
              <a:rPr lang="tr-TR" sz="2800" dirty="0" smtClean="0"/>
              <a:t>sayısı= Mevcut ayın son tarihi –gün sayısı</a:t>
            </a:r>
          </a:p>
          <a:p>
            <a:pPr algn="l"/>
            <a:r>
              <a:rPr lang="tr-TR" sz="2800" b="1" dirty="0" err="1" smtClean="0">
                <a:solidFill>
                  <a:srgbClr val="00B050"/>
                </a:solidFill>
              </a:rPr>
              <a:t>NOT:Kişinin</a:t>
            </a:r>
            <a:r>
              <a:rPr lang="tr-TR" sz="2800" b="1" dirty="0" smtClean="0">
                <a:solidFill>
                  <a:srgbClr val="00B050"/>
                </a:solidFill>
              </a:rPr>
              <a:t> çıkışı var ise ayın son tarihi dikkate alınmaz, kişinin ayrılma tarihi dikkate alınır.</a:t>
            </a:r>
          </a:p>
          <a:p>
            <a:pPr algn="l"/>
            <a:r>
              <a:rPr lang="tr-TR" sz="2800" dirty="0" smtClean="0"/>
              <a:t>Ücret kısmına; (140*Memur Maaş Katsayısı)* Toplam ders sayısından çıkan sonuç yazılır.</a:t>
            </a:r>
          </a:p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Memur </a:t>
            </a:r>
            <a:r>
              <a:rPr lang="tr-TR" sz="2800" dirty="0">
                <a:solidFill>
                  <a:srgbClr val="FF0000"/>
                </a:solidFill>
              </a:rPr>
              <a:t>maaş katsayısı için: </a:t>
            </a:r>
            <a:r>
              <a:rPr lang="tr-TR" sz="2800" dirty="0"/>
              <a:t>http://www.bumko.gov.tr/TR,909/maas-istatistikleri--verileri.html</a:t>
            </a:r>
            <a:endParaRPr lang="tr-TR" sz="2800" dirty="0" smtClean="0"/>
          </a:p>
          <a:p>
            <a:pPr algn="l"/>
            <a:r>
              <a:rPr lang="tr-TR" sz="2800" dirty="0" smtClean="0">
                <a:solidFill>
                  <a:srgbClr val="FF0000"/>
                </a:solidFill>
              </a:rPr>
              <a:t>Giriş Gün </a:t>
            </a:r>
            <a:r>
              <a:rPr lang="tr-TR" sz="2800" dirty="0" smtClean="0"/>
              <a:t>kısmına mevcut ay içerisinde göreve başlayan var ise ilgilinin göreve başlama tarihi seçilir.</a:t>
            </a:r>
          </a:p>
        </p:txBody>
      </p:sp>
    </p:spTree>
    <p:extLst>
      <p:ext uri="{BB962C8B-B14F-4D97-AF65-F5344CB8AC3E}">
        <p14:creationId xmlns:p14="http://schemas.microsoft.com/office/powerpoint/2010/main" val="26635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856984" cy="6624736"/>
          </a:xfrm>
        </p:spPr>
        <p:txBody>
          <a:bodyPr/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Çıkış Gün </a:t>
            </a:r>
            <a:r>
              <a:rPr lang="tr-TR" dirty="0" smtClean="0"/>
              <a:t>kısmına mevcut ayda görevden ayrılan varsa ilgilinin görevden ayrılma tarihi seçilir.</a:t>
            </a:r>
          </a:p>
          <a:p>
            <a:pPr algn="l"/>
            <a:r>
              <a:rPr lang="tr-TR" dirty="0" smtClean="0"/>
              <a:t>Eksik gün nedenine 07-Puantaj Kayıtları seçilir.</a:t>
            </a:r>
          </a:p>
          <a:p>
            <a:pPr algn="l"/>
            <a:r>
              <a:rPr lang="tr-TR" dirty="0" smtClean="0"/>
              <a:t>İşten Çıkış Nedeni kısmına 22- Diğer nedenler seçilir.</a:t>
            </a:r>
          </a:p>
          <a:p>
            <a:pPr algn="l"/>
            <a:r>
              <a:rPr lang="tr-TR" dirty="0" smtClean="0"/>
              <a:t>Herhangi bir ücretli öğretmen ilgili ay içerisinde 3 gün ve üzeri rapor kullandı ise istirahat sürelerinde çalışmamıştır kutucuğu işaretlenir.</a:t>
            </a:r>
          </a:p>
          <a:p>
            <a:pPr algn="l"/>
            <a:r>
              <a:rPr lang="tr-TR" dirty="0" smtClean="0"/>
              <a:t>Görevli tüm ücretli öğretmenlerin bilgi girişleri tamamlandıktan sonra onay ekranına geç butonuna tıklanarak bildirge onay ekranına geçilir.</a:t>
            </a:r>
          </a:p>
        </p:txBody>
      </p:sp>
    </p:spTree>
    <p:extLst>
      <p:ext uri="{BB962C8B-B14F-4D97-AF65-F5344CB8AC3E}">
        <p14:creationId xmlns:p14="http://schemas.microsoft.com/office/powerpoint/2010/main" val="24342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0" y="2357430"/>
            <a:ext cx="8784976" cy="28575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Tahakkuk Fişi Onayla butonuna tıklanır;</a:t>
            </a:r>
          </a:p>
          <a:p>
            <a:endParaRPr lang="tr-TR" dirty="0"/>
          </a:p>
        </p:txBody>
      </p:sp>
      <p:pic>
        <p:nvPicPr>
          <p:cNvPr id="7" name="Resim Yer Tutucus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r="5669"/>
          <a:stretch>
            <a:fillRect/>
          </a:stretch>
        </p:blipFill>
        <p:spPr>
          <a:xfrm>
            <a:off x="107950" y="115889"/>
            <a:ext cx="8928100" cy="2241541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44"/>
            <a:ext cx="8851725" cy="200311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0" y="4643446"/>
            <a:ext cx="8929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Normal statü ve emekli statüsündeki ücretlilerin bordrodaki </a:t>
            </a:r>
            <a:r>
              <a:rPr lang="tr-TR" dirty="0" err="1" smtClean="0">
                <a:solidFill>
                  <a:srgbClr val="FF0000"/>
                </a:solidFill>
              </a:rPr>
              <a:t>sgk</a:t>
            </a:r>
            <a:r>
              <a:rPr lang="tr-TR" dirty="0" smtClean="0">
                <a:solidFill>
                  <a:srgbClr val="FF0000"/>
                </a:solidFill>
              </a:rPr>
              <a:t> kesinti toplamları ile bildirgedeki toplamlar eşit olmak zorundadır.</a:t>
            </a:r>
            <a:r>
              <a:rPr lang="tr-TR" dirty="0" smtClean="0"/>
              <a:t> Belgeyi onaylıyorum kutucuğu tıklanarak, kullanıcı bilgilerindeki iş yeri şifresi ile bildirge onaylanır. Onaylanan belge üzerinde herhangi bir değişiklik yapılamaz.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Not : e-bildirge onay süresi  onaylanacak bildirge ayını takip eden ayın en geç 23’ne kadardır, bu tarihten sonra </a:t>
            </a:r>
            <a:r>
              <a:rPr lang="tr-TR" smtClean="0">
                <a:solidFill>
                  <a:srgbClr val="FF0000"/>
                </a:solidFill>
              </a:rPr>
              <a:t>onaylanan bildirgelere </a:t>
            </a:r>
            <a:r>
              <a:rPr lang="tr-TR" dirty="0" smtClean="0">
                <a:solidFill>
                  <a:srgbClr val="FF0000"/>
                </a:solidFill>
              </a:rPr>
              <a:t>idari para cezası uygulanarak kuruma yönlendirilir. Bildirgeye ait cezaların tavan sınırı 2* brüt asgari ücreti geçemez.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b="1" dirty="0" smtClean="0"/>
              <a:t>ONAYLANMIŞ BİLDİRGENİN ÇIKARILMASI</a:t>
            </a:r>
            <a:endParaRPr lang="tr-TR" sz="3000" b="1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785"/>
            <a:ext cx="4038600" cy="4608512"/>
          </a:xfrm>
        </p:spPr>
      </p:pic>
      <p:pic>
        <p:nvPicPr>
          <p:cNvPr id="12" name="İçerik Yer Tutucusu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4038600" cy="4680520"/>
          </a:xfrm>
        </p:spPr>
      </p:pic>
    </p:spTree>
    <p:extLst>
      <p:ext uri="{BB962C8B-B14F-4D97-AF65-F5344CB8AC3E}">
        <p14:creationId xmlns:p14="http://schemas.microsoft.com/office/powerpoint/2010/main" val="25161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4038600" cy="5472607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4704"/>
            <a:ext cx="4038600" cy="5256584"/>
          </a:xfrm>
        </p:spPr>
      </p:pic>
    </p:spTree>
    <p:extLst>
      <p:ext uri="{BB962C8B-B14F-4D97-AF65-F5344CB8AC3E}">
        <p14:creationId xmlns:p14="http://schemas.microsoft.com/office/powerpoint/2010/main" val="30728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ÜCRETLİ ÖĞRETMEN SAĞLIK RAPORU İŞLEMLERİ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232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856984" cy="2880320"/>
          </a:xfrm>
        </p:spPr>
        <p:txBody>
          <a:bodyPr>
            <a:normAutofit lnSpcReduction="10000"/>
          </a:bodyPr>
          <a:lstStyle/>
          <a:p>
            <a:pPr algn="l"/>
            <a:r>
              <a:rPr lang="tr-TR" dirty="0"/>
              <a:t>Ücretli öğretmenler 3 gün ve üzerinde rapor alır </a:t>
            </a:r>
            <a:r>
              <a:rPr lang="tr-TR" dirty="0" smtClean="0"/>
              <a:t>ise; </a:t>
            </a:r>
            <a:r>
              <a:rPr lang="tr-TR" dirty="0">
                <a:hlinkClick r:id="rId2"/>
              </a:rPr>
              <a:t>https://uyg.sgk.gov.tr/vizite/welcome.do</a:t>
            </a:r>
            <a:r>
              <a:rPr lang="tr-TR" dirty="0"/>
              <a:t> adresinden </a:t>
            </a:r>
            <a:r>
              <a:rPr lang="tr-TR" dirty="0" smtClean="0"/>
              <a:t>ilgilinin raporlu olduğu tarihlerde çalışmadığına dair onay verilmesi </a:t>
            </a:r>
            <a:r>
              <a:rPr lang="tr-TR" dirty="0"/>
              <a:t>gerekmektedir</a:t>
            </a:r>
            <a:r>
              <a:rPr lang="tr-TR" dirty="0" smtClean="0"/>
              <a:t>.</a:t>
            </a:r>
          </a:p>
          <a:p>
            <a:pPr algn="l"/>
            <a:r>
              <a:rPr lang="tr-TR" dirty="0" smtClean="0"/>
              <a:t>Sisteme giriş e-bildirge kullanıcı adı ve iş yeri şifresiyle yapılmaktadır.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797353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568952" cy="1368153"/>
          </a:xfrm>
        </p:spPr>
        <p:txBody>
          <a:bodyPr>
            <a:normAutofit lnSpcReduction="10000"/>
          </a:bodyPr>
          <a:lstStyle/>
          <a:p>
            <a:pPr algn="l"/>
            <a:r>
              <a:rPr lang="tr-TR" sz="3000" dirty="0" smtClean="0"/>
              <a:t>Sistemde Kimlik No’ya göre rapor arama bölümüne girilir. Gelen ekranda Rapor türü seçilerek, ilgilini Kimlik Numarası ile rapor aranır.</a:t>
            </a:r>
            <a:endParaRPr lang="tr-TR" sz="3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9"/>
            <a:ext cx="9144000" cy="24482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0845"/>
            <a:ext cx="7776864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820472" cy="125343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57875" y="141451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Onay bekleyen rapor listesinden onaylanacak rapor seçilir detay görüntüleme ekranına geçilir.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8820472" cy="316835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57875" y="544522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Onaylama işlemi rapor süresi bitiminden sonra </a:t>
            </a:r>
            <a:r>
              <a:rPr lang="tr-TR" dirty="0"/>
              <a:t>y</a:t>
            </a:r>
            <a:r>
              <a:rPr lang="tr-TR" dirty="0" smtClean="0"/>
              <a:t>apılabilmektedir. Ekranda kişinin raporlu olduğu son tarih seçilir ve onay butonuna basılarak onaylama işlemi tamamlanır.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26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http://www.sgk.gov.tr/</a:t>
            </a:r>
          </a:p>
          <a:p>
            <a:endParaRPr lang="tr-TR" dirty="0" smtClean="0"/>
          </a:p>
          <a:p>
            <a:r>
              <a:rPr lang="tr-TR" dirty="0" smtClean="0"/>
              <a:t>E-SGK</a:t>
            </a:r>
          </a:p>
          <a:p>
            <a:endParaRPr lang="tr-TR" dirty="0" smtClean="0"/>
          </a:p>
          <a:p>
            <a:r>
              <a:rPr lang="tr-TR" dirty="0" smtClean="0"/>
              <a:t>E-BİLDİRGE</a:t>
            </a:r>
            <a:endParaRPr lang="tr-TR" dirty="0"/>
          </a:p>
        </p:txBody>
      </p:sp>
      <p:sp>
        <p:nvSpPr>
          <p:cNvPr id="4" name="Aşağı Ok 3"/>
          <p:cNvSpPr/>
          <p:nvPr/>
        </p:nvSpPr>
        <p:spPr>
          <a:xfrm>
            <a:off x="4427984" y="1988840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4436368" y="3212976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61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7"/>
            <a:ext cx="7992888" cy="5832648"/>
          </a:xfrm>
        </p:spPr>
      </p:pic>
    </p:spTree>
    <p:extLst>
      <p:ext uri="{BB962C8B-B14F-4D97-AF65-F5344CB8AC3E}">
        <p14:creationId xmlns:p14="http://schemas.microsoft.com/office/powerpoint/2010/main" val="20369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1800" b="1" dirty="0" smtClean="0"/>
              <a:t>Kuruma ait SGK tarafından verilen E-Bildirge Kullanıcı Bilgileri ile giriş yapılacak.</a:t>
            </a:r>
            <a:endParaRPr lang="tr-TR" sz="1800" b="1" dirty="0"/>
          </a:p>
        </p:txBody>
      </p:sp>
      <p:pic>
        <p:nvPicPr>
          <p:cNvPr id="7" name="Resim Yer Tutucus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 b="4286"/>
          <a:stretch>
            <a:fillRect/>
          </a:stretch>
        </p:blipFill>
        <p:spPr>
          <a:xfrm>
            <a:off x="684213" y="620713"/>
            <a:ext cx="7848600" cy="4114800"/>
          </a:xfrm>
        </p:spPr>
      </p:pic>
    </p:spTree>
    <p:extLst>
      <p:ext uri="{BB962C8B-B14F-4D97-AF65-F5344CB8AC3E}">
        <p14:creationId xmlns:p14="http://schemas.microsoft.com/office/powerpoint/2010/main" val="2061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tr-TR" dirty="0" smtClean="0"/>
              <a:t>E-BİLDİRGE VERİ GİRİŞİ İŞLEMLERİ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688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31640" y="5445224"/>
            <a:ext cx="5947048" cy="804862"/>
          </a:xfrm>
        </p:spPr>
        <p:txBody>
          <a:bodyPr/>
          <a:lstStyle/>
          <a:p>
            <a:endParaRPr lang="tr-TR" b="1" dirty="0" smtClean="0"/>
          </a:p>
          <a:p>
            <a:r>
              <a:rPr lang="tr-TR" b="1" dirty="0" smtClean="0"/>
              <a:t>AYLIK PRİM VE HİZMET BELGESİ İŞLEMLERİ BÖLÜMÜNE GİRİŞ YAPILACAK.</a:t>
            </a:r>
            <a:endParaRPr lang="tr-TR" b="1" dirty="0"/>
          </a:p>
        </p:txBody>
      </p:sp>
      <p:pic>
        <p:nvPicPr>
          <p:cNvPr id="7" name="Resim Yer Tutucus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5" b="12215"/>
          <a:stretch>
            <a:fillRect/>
          </a:stretch>
        </p:blipFill>
        <p:spPr>
          <a:xfrm>
            <a:off x="1116013" y="115888"/>
            <a:ext cx="6624637" cy="5184775"/>
          </a:xfrm>
        </p:spPr>
      </p:pic>
    </p:spTree>
    <p:extLst>
      <p:ext uri="{BB962C8B-B14F-4D97-AF65-F5344CB8AC3E}">
        <p14:creationId xmlns:p14="http://schemas.microsoft.com/office/powerpoint/2010/main" val="31688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9" b="23929"/>
          <a:stretch>
            <a:fillRect/>
          </a:stretch>
        </p:blipFill>
        <p:spPr>
          <a:xfrm>
            <a:off x="323850" y="188913"/>
            <a:ext cx="8569325" cy="4618037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47664" y="5367338"/>
            <a:ext cx="6048672" cy="804862"/>
          </a:xfrm>
        </p:spPr>
        <p:txBody>
          <a:bodyPr>
            <a:normAutofit/>
          </a:bodyPr>
          <a:lstStyle/>
          <a:p>
            <a:r>
              <a:rPr lang="tr-TR" sz="1600" b="1" dirty="0" smtClean="0"/>
              <a:t>AYLIK PRİM VE HİZMET BELGESİ GİRİŞ (ASIL) BÖLÜMÜNE GİRİLECEK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21603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51520" y="4149080"/>
            <a:ext cx="8568952" cy="2304256"/>
          </a:xfrm>
        </p:spPr>
        <p:txBody>
          <a:bodyPr>
            <a:noAutofit/>
          </a:bodyPr>
          <a:lstStyle/>
          <a:p>
            <a:pPr algn="just"/>
            <a:r>
              <a:rPr lang="tr-TR" sz="1600" b="1" dirty="0" smtClean="0"/>
              <a:t>HANGİ DÖNEME AİT BİLDİRGE GİRİŞİ YAPILACAK İSE CARİ DÖNEM OLARAK İLGİLİ DÖNEM SEÇİLECEK.</a:t>
            </a:r>
          </a:p>
          <a:p>
            <a:pPr algn="just"/>
            <a:r>
              <a:rPr lang="tr-TR" sz="1600" b="1" dirty="0" smtClean="0"/>
              <a:t>BELGE TÜRÜ NORMAL ÜCRETLİLER İÇİN 13, EMEKLİ ÜCRETLİ ÖĞRETMENLER İÇİN 02 KODU SEÇİLECEK. İKİ TÜRÜNDE GİRİŞLERİ AYRI AYRI YAPILMAKTADIR.</a:t>
            </a:r>
          </a:p>
          <a:p>
            <a:pPr algn="just"/>
            <a:r>
              <a:rPr lang="tr-TR" sz="1600" b="1" dirty="0" smtClean="0"/>
              <a:t>BİR ÖNCEKİ DÖNEME AİT ASIL BİLGİLERİ YÜKLE SEÇENEĞİNİN KARŞISINDAKİ KUTUCUK TIKLANARAK DEVAM BUTONUNA TIKLANDIĞINDA BİR ÖNCEKİ DÖNEME AİT BİLGİLER OTOMATİK YÜKLENİR.</a:t>
            </a:r>
          </a:p>
          <a:p>
            <a:pPr algn="just"/>
            <a:r>
              <a:rPr lang="tr-TR" sz="1600" b="1" dirty="0" smtClean="0"/>
              <a:t>SİSTEME İLK KEZ VERİ GİRİŞİ YAPILACAK İSE KUTUCUĞUN İŞARETLENMESİNE GEREK BULUNMAMAKTADIR.</a:t>
            </a:r>
            <a:endParaRPr lang="tr-TR" sz="1600" b="1" dirty="0"/>
          </a:p>
        </p:txBody>
      </p:sp>
      <p:pic>
        <p:nvPicPr>
          <p:cNvPr id="7" name="Resim Yer Tutucus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6" b="11466"/>
          <a:stretch>
            <a:fillRect/>
          </a:stretch>
        </p:blipFill>
        <p:spPr>
          <a:xfrm>
            <a:off x="179388" y="44451"/>
            <a:ext cx="8856662" cy="3888605"/>
          </a:xfrm>
        </p:spPr>
      </p:pic>
    </p:spTree>
    <p:extLst>
      <p:ext uri="{BB962C8B-B14F-4D97-AF65-F5344CB8AC3E}">
        <p14:creationId xmlns:p14="http://schemas.microsoft.com/office/powerpoint/2010/main" val="20687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640"/>
            <a:ext cx="8229600" cy="6120679"/>
          </a:xfrm>
        </p:spPr>
      </p:pic>
    </p:spTree>
    <p:extLst>
      <p:ext uri="{BB962C8B-B14F-4D97-AF65-F5344CB8AC3E}">
        <p14:creationId xmlns:p14="http://schemas.microsoft.com/office/powerpoint/2010/main" val="4084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478</Words>
  <Application>Microsoft Office PowerPoint</Application>
  <PresentationFormat>Ekran Gösterisi (4:3)</PresentationFormat>
  <Paragraphs>41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1" baseType="lpstr">
      <vt:lpstr>Arial</vt:lpstr>
      <vt:lpstr>Calibri</vt:lpstr>
      <vt:lpstr>Ofis Teması</vt:lpstr>
      <vt:lpstr>ÜCRETLİ ÖĞRETMEN E-BİLDİRGE İŞLEMLERİ</vt:lpstr>
      <vt:lpstr>PowerPoint Sunusu</vt:lpstr>
      <vt:lpstr>PowerPoint Sunusu</vt:lpstr>
      <vt:lpstr>PowerPoint Sunusu</vt:lpstr>
      <vt:lpstr>E-BİLDİRGE VERİ GİRİŞİ İŞLEMLERİ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ONAYLANMIŞ BİLDİRGENİN ÇIKARILMASI</vt:lpstr>
      <vt:lpstr>PowerPoint Sunusu</vt:lpstr>
      <vt:lpstr>ÜCRETLİ ÖĞRETMEN SAĞLIK RAPORU İŞLEMLERİ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ÜCRETLİ ÖĞRETMEN E-BİLDİRGE İŞLEMLERİ</dc:title>
  <dc:creator>Win7</dc:creator>
  <cp:lastModifiedBy>Kurt Ailesi</cp:lastModifiedBy>
  <cp:revision>37</cp:revision>
  <dcterms:created xsi:type="dcterms:W3CDTF">2016-05-11T13:30:12Z</dcterms:created>
  <dcterms:modified xsi:type="dcterms:W3CDTF">2019-09-16T19:50:55Z</dcterms:modified>
</cp:coreProperties>
</file>