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75" r:id="rId5"/>
    <p:sldId id="260" r:id="rId6"/>
    <p:sldId id="261" r:id="rId7"/>
    <p:sldId id="258" r:id="rId8"/>
    <p:sldId id="259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3" autoAdjust="0"/>
    <p:restoredTop sz="94610" autoAdjust="0"/>
  </p:normalViewPr>
  <p:slideViewPr>
    <p:cSldViewPr>
      <p:cViewPr>
        <p:scale>
          <a:sx n="154" d="100"/>
          <a:sy n="154" d="100"/>
        </p:scale>
        <p:origin x="108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90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3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48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652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32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80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597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0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1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12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1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2B50C-64B5-4FFB-AEC3-222E1375CEF1}" type="datetimeFigureOut">
              <a:rPr lang="tr-TR" smtClean="0"/>
              <a:pPr/>
              <a:t>16.09.2019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A4125-7230-4104-BC1D-D6C44A58571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9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ÜCRETLİ ÖĞRETMEN İŞE GİRİŞ VE İŞTEN AYRILIŞ İŞLEMLERİ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281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b="1" dirty="0" smtClean="0"/>
              <a:t>Sigorta Kolu: </a:t>
            </a:r>
          </a:p>
          <a:p>
            <a:pPr algn="just"/>
            <a:r>
              <a:rPr lang="tr-TR" dirty="0" smtClean="0"/>
              <a:t>     Normal Ücretli Öğretmen görevlendirmelerinde; </a:t>
            </a:r>
          </a:p>
          <a:p>
            <a:pPr algn="just"/>
            <a:r>
              <a:rPr lang="tr-TR" dirty="0" smtClean="0"/>
              <a:t>      0-Tüm Sigorta Kolları (Zorunlu)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    Emekli Ücretli Öğretmen görevlendirmelerinde;</a:t>
            </a:r>
          </a:p>
          <a:p>
            <a:pPr algn="just"/>
            <a:r>
              <a:rPr lang="tr-TR" dirty="0" smtClean="0"/>
              <a:t>      8-Sosyal Güvenlik Destek Primi seçilecek.</a:t>
            </a:r>
          </a:p>
          <a:p>
            <a:pPr algn="just"/>
            <a:r>
              <a:rPr lang="tr-TR" b="1" dirty="0" smtClean="0"/>
              <a:t>Özürlülük Kodu:</a:t>
            </a:r>
          </a:p>
          <a:p>
            <a:pPr algn="just"/>
            <a:r>
              <a:rPr lang="tr-TR" dirty="0" smtClean="0"/>
              <a:t>     Engelli Raporu olanlarda «Evet», yoksa «Hayır» 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   seçilecek.</a:t>
            </a:r>
          </a:p>
          <a:p>
            <a:pPr algn="just"/>
            <a:r>
              <a:rPr lang="tr-TR" b="1" dirty="0" smtClean="0"/>
              <a:t>Eski Hükümlü:</a:t>
            </a:r>
          </a:p>
          <a:p>
            <a:pPr algn="just"/>
            <a:r>
              <a:rPr lang="tr-TR" b="1" dirty="0" smtClean="0"/>
              <a:t>     </a:t>
            </a:r>
            <a:r>
              <a:rPr lang="tr-TR" dirty="0" smtClean="0"/>
              <a:t>Geçmişte hükümlülüğü varsa «Evet», yoksa «Hayır» </a:t>
            </a:r>
          </a:p>
          <a:p>
            <a:pPr algn="just"/>
            <a:r>
              <a:rPr lang="tr-TR" dirty="0"/>
              <a:t> </a:t>
            </a:r>
            <a:r>
              <a:rPr lang="tr-TR" dirty="0" smtClean="0"/>
              <a:t>    seçilecek.</a:t>
            </a:r>
            <a:endParaRPr lang="tr-TR" b="1" dirty="0"/>
          </a:p>
          <a:p>
            <a:pPr algn="just"/>
            <a:r>
              <a:rPr lang="tr-TR" b="1" dirty="0" smtClean="0"/>
              <a:t>Öğrenim Durumu, Mezuniyet Yılı ve Bölümü:</a:t>
            </a:r>
          </a:p>
          <a:p>
            <a:pPr algn="just"/>
            <a:r>
              <a:rPr lang="tr-TR" b="1" dirty="0"/>
              <a:t> </a:t>
            </a:r>
            <a:r>
              <a:rPr lang="tr-TR" b="1" dirty="0" smtClean="0"/>
              <a:t>     </a:t>
            </a:r>
            <a:r>
              <a:rPr lang="tr-TR" dirty="0" smtClean="0"/>
              <a:t>İlgilinin diploma vb. belgelerindeki bilgiler yazılacak.</a:t>
            </a:r>
            <a:endParaRPr lang="tr-TR" b="1" dirty="0" smtClean="0"/>
          </a:p>
          <a:p>
            <a:pPr algn="just"/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2835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/>
          </a:bodyPr>
          <a:lstStyle/>
          <a:p>
            <a:pPr algn="just"/>
            <a:r>
              <a:rPr lang="tr-TR" sz="1800" dirty="0" smtClean="0"/>
              <a:t>   </a:t>
            </a:r>
          </a:p>
          <a:p>
            <a:pPr algn="just"/>
            <a:r>
              <a:rPr lang="tr-TR" sz="3000" dirty="0" smtClean="0"/>
              <a:t>     30 günden az çalışıyor mu? seçeneği «Evet» seçilerek, çalışılacak gün sayısı ortalama olarak (örnek: 16 gün) seçilecek.</a:t>
            </a:r>
          </a:p>
          <a:p>
            <a:pPr algn="just"/>
            <a:r>
              <a:rPr lang="tr-TR" sz="3000" b="1" dirty="0" smtClean="0"/>
              <a:t>İş yerinin Çalışma ve Sos. Güvenlik Başkanlığı İş Kolu:</a:t>
            </a:r>
          </a:p>
          <a:p>
            <a:pPr algn="just"/>
            <a:r>
              <a:rPr lang="tr-TR" sz="3000" dirty="0" smtClean="0"/>
              <a:t>        17- Ticaret, Büro, Eğitim ve Güzel Sanatlar seçeneği seçilecek.</a:t>
            </a:r>
          </a:p>
          <a:p>
            <a:pPr algn="just"/>
            <a:r>
              <a:rPr lang="tr-TR" sz="3000" b="1" dirty="0" smtClean="0"/>
              <a:t>Sigortalı Meslek Adı:</a:t>
            </a:r>
          </a:p>
          <a:p>
            <a:pPr algn="just"/>
            <a:r>
              <a:rPr lang="tr-TR" sz="3000" dirty="0" smtClean="0"/>
              <a:t>      İlgilinin görevlendirildiği branş seçilecek.</a:t>
            </a:r>
          </a:p>
          <a:p>
            <a:pPr algn="just"/>
            <a:endParaRPr lang="tr-TR" sz="30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tr-TR" sz="3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08785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subTitle" idx="1"/>
          </p:nvPr>
        </p:nvSpPr>
        <p:spPr>
          <a:xfrm>
            <a:off x="179388" y="188913"/>
            <a:ext cx="8785225" cy="6480175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3000" b="1" dirty="0" smtClean="0"/>
              <a:t>2821 SK gereğince belirlenen sigortalının görev kodu:</a:t>
            </a:r>
          </a:p>
          <a:p>
            <a:pPr algn="just"/>
            <a:r>
              <a:rPr lang="tr-TR" sz="3000" dirty="0"/>
              <a:t> </a:t>
            </a:r>
            <a:r>
              <a:rPr lang="tr-TR" sz="3000" dirty="0" smtClean="0"/>
              <a:t>     Diğerleri seçeneği seçilecek.</a:t>
            </a:r>
          </a:p>
          <a:p>
            <a:pPr algn="just"/>
            <a:r>
              <a:rPr lang="tr-TR" sz="3000" b="1" dirty="0" smtClean="0"/>
              <a:t>Sigortalı Adres Bilgileri:</a:t>
            </a:r>
          </a:p>
          <a:p>
            <a:pPr lvl="1" algn="just"/>
            <a:r>
              <a:rPr lang="tr-TR" sz="3000" b="1" dirty="0"/>
              <a:t> </a:t>
            </a:r>
            <a:r>
              <a:rPr lang="tr-TR" sz="3000" b="1" dirty="0" smtClean="0"/>
              <a:t>  </a:t>
            </a:r>
            <a:r>
              <a:rPr lang="tr-TR" sz="3000" dirty="0" smtClean="0"/>
              <a:t>İlgilinin  ikamet ve diğer bilgileri yazılacak.</a:t>
            </a:r>
          </a:p>
          <a:p>
            <a:pPr algn="just"/>
            <a:r>
              <a:rPr lang="tr-TR" sz="3000" b="1" dirty="0" smtClean="0"/>
              <a:t>İstisnai Durum Bildirim Tablosu:</a:t>
            </a:r>
          </a:p>
          <a:p>
            <a:pPr algn="just"/>
            <a:r>
              <a:rPr lang="tr-TR" sz="3000" b="1" dirty="0"/>
              <a:t> </a:t>
            </a:r>
            <a:r>
              <a:rPr lang="tr-TR" sz="3000" b="1" dirty="0" smtClean="0"/>
              <a:t>    </a:t>
            </a:r>
            <a:r>
              <a:rPr lang="tr-TR" sz="3000" dirty="0" smtClean="0"/>
              <a:t>Bu bölümde herhangi bir işlem yapılmayacak.</a:t>
            </a:r>
          </a:p>
          <a:p>
            <a:pPr algn="just"/>
            <a:r>
              <a:rPr lang="tr-TR" sz="3000" dirty="0" smtClean="0"/>
              <a:t>Girilen bilgiler kontrol edildikten sonra, İLERİ butonuna tıklanarak, bir sonraki ekrana geçilir, sayfanın altındaki «İşe Giriş Bildirgesini Onaylamak İçin Buraya Tıklayınız» butonuna tıklanarak işe giriş onaylanır ve İşe Giriş Belgesi 2 Adet yazdırılır. İlgili bölümler işe başlayan ve kurum yetkilisi tarafından imzalanır. Bir nüshası ilgiliye teslim edilir.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3717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ÜCRETLİ ÖĞRETMEN İŞTEN ÇIKIŞ İŞLEMLERİ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046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280920" cy="5793507"/>
          </a:xfrm>
        </p:spPr>
      </p:pic>
    </p:spTree>
    <p:extLst>
      <p:ext uri="{BB962C8B-B14F-4D97-AF65-F5344CB8AC3E}">
        <p14:creationId xmlns:p14="http://schemas.microsoft.com/office/powerpoint/2010/main" val="68737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17632" cy="5328592"/>
          </a:xfrm>
        </p:spPr>
        <p:txBody>
          <a:bodyPr>
            <a:normAutofit/>
          </a:bodyPr>
          <a:lstStyle/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ÖNEMLİ NOT: Ücretli öğretmen işten ayrılış işlemleri görevden ayrılma tarihinden itibaren 10 gün içerisinde tamamlanmak zorundadır. Aksi halde SGK tarafından cezai işlem uygulanmaktadır.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r="195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17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2"/>
            <a:ext cx="8280920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856984" cy="662473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tr-TR" dirty="0" smtClean="0"/>
          </a:p>
          <a:p>
            <a:pPr algn="l"/>
            <a:r>
              <a:rPr lang="tr-TR" sz="3000" b="1" dirty="0" smtClean="0"/>
              <a:t>     Meslek Adı:</a:t>
            </a:r>
          </a:p>
          <a:p>
            <a:pPr lvl="1" algn="just"/>
            <a:r>
              <a:rPr lang="tr-TR" dirty="0" smtClean="0"/>
              <a:t>İlgilinin ilk göreve başlarken seçilen meslek adı seçilecek.</a:t>
            </a:r>
          </a:p>
          <a:p>
            <a:pPr lvl="1" algn="l"/>
            <a:r>
              <a:rPr lang="tr-TR" dirty="0" smtClean="0"/>
              <a:t>.</a:t>
            </a:r>
          </a:p>
          <a:p>
            <a:pPr lvl="1" algn="l"/>
            <a:endParaRPr lang="tr-TR" dirty="0" smtClean="0"/>
          </a:p>
          <a:p>
            <a:pPr lvl="1" algn="l"/>
            <a:endParaRPr lang="tr-TR" dirty="0"/>
          </a:p>
          <a:p>
            <a:pPr lvl="1" algn="l"/>
            <a:endParaRPr lang="tr-TR" dirty="0" smtClean="0"/>
          </a:p>
          <a:p>
            <a:pPr lvl="1" algn="just"/>
            <a:r>
              <a:rPr lang="tr-TR" dirty="0" smtClean="0"/>
              <a:t>İşten </a:t>
            </a:r>
            <a:r>
              <a:rPr lang="tr-TR" dirty="0"/>
              <a:t>ayrılış işlemi yapılacak </a:t>
            </a:r>
            <a:r>
              <a:rPr lang="tr-TR" dirty="0" smtClean="0"/>
              <a:t>personelin </a:t>
            </a:r>
            <a:r>
              <a:rPr lang="tr-TR" dirty="0"/>
              <a:t>ayrıldığı ay ve bir önceki aya </a:t>
            </a:r>
            <a:r>
              <a:rPr lang="tr-TR" dirty="0" smtClean="0"/>
              <a:t>ait bilgiler kullanılmaktadır. </a:t>
            </a:r>
            <a:endParaRPr lang="tr-TR" b="1" dirty="0" smtClean="0"/>
          </a:p>
          <a:p>
            <a:pPr lvl="1" algn="just"/>
            <a:r>
              <a:rPr lang="tr-TR" b="1" dirty="0" smtClean="0"/>
              <a:t>Belge </a:t>
            </a:r>
            <a:r>
              <a:rPr lang="tr-TR" b="1" dirty="0"/>
              <a:t>Türü:</a:t>
            </a:r>
          </a:p>
          <a:p>
            <a:pPr lvl="1" algn="just"/>
            <a:r>
              <a:rPr lang="tr-TR" dirty="0" smtClean="0"/>
              <a:t>Belge türü yazan kutucuğa tıklanarak;</a:t>
            </a:r>
          </a:p>
          <a:p>
            <a:pPr lvl="1" algn="just"/>
            <a:r>
              <a:rPr lang="tr-TR" dirty="0" smtClean="0"/>
              <a:t>Normal statüde bir ücretli öğretmen çıkışı yapılacak ise </a:t>
            </a:r>
            <a:r>
              <a:rPr lang="tr-TR" b="1" dirty="0" smtClean="0"/>
              <a:t>13</a:t>
            </a:r>
            <a:r>
              <a:rPr lang="tr-TR" dirty="0" smtClean="0"/>
              <a:t>, emekli statüsünde bir ücretli öğretmen çıkışı yapılacaksa </a:t>
            </a:r>
            <a:r>
              <a:rPr lang="tr-TR" b="1" dirty="0" smtClean="0"/>
              <a:t>02</a:t>
            </a:r>
            <a:r>
              <a:rPr lang="tr-TR" dirty="0" smtClean="0"/>
              <a:t> numaralı belge türü seçilecek.</a:t>
            </a:r>
          </a:p>
          <a:p>
            <a:pPr lvl="1" algn="l"/>
            <a:endParaRPr lang="tr-TR" dirty="0" smtClean="0"/>
          </a:p>
          <a:p>
            <a:pPr lvl="1" algn="l"/>
            <a:endParaRPr lang="tr-TR" dirty="0" smtClean="0"/>
          </a:p>
          <a:p>
            <a:pPr lvl="1" algn="l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6"/>
            <a:ext cx="7430538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784976" cy="648682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b="1" dirty="0" smtClean="0"/>
              <a:t>Gün Sayısı: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İlgili aylara ait ödenmiş prim günü sayıları yazılacak.</a:t>
            </a:r>
          </a:p>
          <a:p>
            <a:pPr algn="just"/>
            <a:r>
              <a:rPr lang="tr-TR" b="1" dirty="0" smtClean="0"/>
              <a:t>Hak Edilen Ücret:</a:t>
            </a:r>
          </a:p>
          <a:p>
            <a:pPr algn="just"/>
            <a:r>
              <a:rPr lang="tr-TR" dirty="0" smtClean="0"/>
              <a:t>	(140*Memur Maaş Katsayısı)*Mevcut ayda girilen ders saati.</a:t>
            </a:r>
          </a:p>
          <a:p>
            <a:pPr algn="just"/>
            <a:r>
              <a:rPr lang="tr-TR" b="1" dirty="0" smtClean="0"/>
              <a:t>Eksik Gün Sayısı:</a:t>
            </a:r>
          </a:p>
          <a:p>
            <a:pPr algn="just"/>
            <a:r>
              <a:rPr lang="tr-TR" dirty="0" smtClean="0"/>
              <a:t>	Çalıştığı gün sayısı ile ayrıldığı tarih arasındaki gün sayısı yazılacak.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Örnek: 11/05/2016 tarihinde ayrılan bir personelin ödenmiş prim gün sayısı 7 gün ise eksik gün sayısı 4 yazılacak.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Not : Aynı ay içerisinde giriş ve çıkış işlemi yapılacak ise kullanılacak formül ;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Eksik gün sayısı = Çıkış tarihi - Prim gün sayısı – mevcut ay içerisindeki giriş tarihi+1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Örnek: 02/05/2016 girişli ve 11/05/2016 tarihinde ayrılan bir personelin ödenmiş prim gün sayısı 7 gün ise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Eksik gün sayısı = 11-7-2+1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Eksik gün sayısı =3</a:t>
            </a: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b="1" dirty="0"/>
              <a:t>Eksik Gün Nedeni: </a:t>
            </a:r>
          </a:p>
          <a:p>
            <a:pPr algn="just"/>
            <a:r>
              <a:rPr lang="tr-TR" dirty="0" smtClean="0"/>
              <a:t>	07-Puantaj </a:t>
            </a:r>
            <a:r>
              <a:rPr lang="tr-TR" dirty="0"/>
              <a:t>kayıtları seçeneği seçilecek.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69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43608" y="821600"/>
            <a:ext cx="6400800" cy="5199688"/>
          </a:xfrm>
        </p:spPr>
        <p:txBody>
          <a:bodyPr/>
          <a:lstStyle/>
          <a:p>
            <a:r>
              <a:rPr lang="tr-TR" sz="2400" dirty="0" smtClean="0"/>
              <a:t>http://www.sgk.gov.tr/</a:t>
            </a:r>
          </a:p>
          <a:p>
            <a:r>
              <a:rPr lang="tr-TR" sz="2400" dirty="0" smtClean="0"/>
              <a:t>  </a:t>
            </a:r>
          </a:p>
          <a:p>
            <a:r>
              <a:rPr lang="tr-TR" sz="2400" dirty="0" smtClean="0"/>
              <a:t>E-SGK</a:t>
            </a:r>
          </a:p>
          <a:p>
            <a:endParaRPr lang="tr-TR" sz="2400" dirty="0" smtClean="0"/>
          </a:p>
          <a:p>
            <a:r>
              <a:rPr lang="tr-TR" sz="2400" dirty="0" smtClean="0"/>
              <a:t>DİĞER UYGULAMALAR</a:t>
            </a:r>
          </a:p>
          <a:p>
            <a:endParaRPr lang="tr-TR" sz="2400" dirty="0"/>
          </a:p>
          <a:p>
            <a:r>
              <a:rPr lang="tr-TR" sz="2400" dirty="0" smtClean="0"/>
              <a:t>SİGORTALI İŞE GİRİŞ VE İŞTEN ÇIKIŞ BİLDİRGESİ</a:t>
            </a:r>
          </a:p>
          <a:p>
            <a:endParaRPr lang="tr-TR" sz="2400" dirty="0" smtClean="0"/>
          </a:p>
          <a:p>
            <a:r>
              <a:rPr lang="tr-TR" sz="2400" dirty="0"/>
              <a:t>HİZMET AKDİ İLE ÇALIŞANLAR</a:t>
            </a:r>
          </a:p>
          <a:p>
            <a:endParaRPr lang="tr-TR" dirty="0" smtClean="0"/>
          </a:p>
          <a:p>
            <a:pPr algn="l"/>
            <a:endParaRPr lang="tr-TR" dirty="0"/>
          </a:p>
        </p:txBody>
      </p:sp>
      <p:sp>
        <p:nvSpPr>
          <p:cNvPr id="5" name="Aşağı Ok 4"/>
          <p:cNvSpPr/>
          <p:nvPr/>
        </p:nvSpPr>
        <p:spPr>
          <a:xfrm>
            <a:off x="4499992" y="126876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şağı Ok 5"/>
          <p:cNvSpPr/>
          <p:nvPr/>
        </p:nvSpPr>
        <p:spPr>
          <a:xfrm>
            <a:off x="4534340" y="2194891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4541914" y="314096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4541914" y="404106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73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/>
              <a:t>Ücret yüzde usulü alıyor mu?</a:t>
            </a:r>
          </a:p>
          <a:p>
            <a:pPr algn="just"/>
            <a:r>
              <a:rPr lang="tr-TR" dirty="0" smtClean="0"/>
              <a:t>	Bu kısımda «Hayır» seçeneği işaretli kalacak.</a:t>
            </a:r>
          </a:p>
          <a:p>
            <a:pPr algn="just"/>
            <a:r>
              <a:rPr lang="tr-TR" b="1" dirty="0" smtClean="0"/>
              <a:t>İşten Ayrılış Nedeni:</a:t>
            </a:r>
          </a:p>
          <a:p>
            <a:pPr algn="just"/>
            <a:r>
              <a:rPr lang="tr-TR" dirty="0" smtClean="0"/>
              <a:t>	İşten ayrılış nedenini seçmek için kutucuk tıklanır ve 22-Diğer Nedenler seçeneği seçilir.</a:t>
            </a:r>
          </a:p>
          <a:p>
            <a:pPr algn="just"/>
            <a:r>
              <a:rPr lang="tr-TR" b="1" dirty="0"/>
              <a:t>Çalışma ve Sos. Güvenlik Başkanlığı İş Kolu:</a:t>
            </a:r>
          </a:p>
          <a:p>
            <a:pPr algn="just"/>
            <a:r>
              <a:rPr lang="tr-TR" dirty="0" smtClean="0"/>
              <a:t>	17- </a:t>
            </a:r>
            <a:r>
              <a:rPr lang="tr-TR" dirty="0"/>
              <a:t>Ticaret, Büro, Eğitim ve Güzel Sanatlar seçeneği seçilecek</a:t>
            </a:r>
            <a:r>
              <a:rPr lang="tr-TR" dirty="0" smtClean="0"/>
              <a:t>.</a:t>
            </a:r>
          </a:p>
          <a:p>
            <a:pPr algn="just"/>
            <a:r>
              <a:rPr lang="tr-TR" b="1" dirty="0" smtClean="0"/>
              <a:t>Sigortalı Adres Bilgileri:</a:t>
            </a:r>
          </a:p>
          <a:p>
            <a:pPr algn="just"/>
            <a:r>
              <a:rPr lang="tr-TR" dirty="0"/>
              <a:t>	</a:t>
            </a:r>
            <a:r>
              <a:rPr lang="tr-TR" dirty="0" smtClean="0"/>
              <a:t>Sigortalı adres bilgileri ve diğer bilgiler girilir.</a:t>
            </a:r>
          </a:p>
          <a:p>
            <a:pPr algn="just"/>
            <a:r>
              <a:rPr lang="tr-TR" dirty="0" smtClean="0"/>
              <a:t>Girilen bilgiler kontrol edilip, İLERİ tuşuna tıklanır. Gelen ekrandan çıkış bildirgesi onaylanarak çıktısı alınır.</a:t>
            </a:r>
          </a:p>
          <a:p>
            <a:pPr algn="just"/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71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640960" cy="6336704"/>
          </a:xfrm>
        </p:spPr>
      </p:pic>
    </p:spTree>
    <p:extLst>
      <p:ext uri="{BB962C8B-B14F-4D97-AF65-F5344CB8AC3E}">
        <p14:creationId xmlns:p14="http://schemas.microsoft.com/office/powerpoint/2010/main" val="40875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000" dirty="0" smtClean="0"/>
              <a:t>SGK tarafından kuruma verilen E-Bildirge Kullanıcı Bilgileri ile giriş yapılacak.</a:t>
            </a:r>
            <a:endParaRPr lang="tr-TR" sz="2000" dirty="0"/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0" r="9570"/>
          <a:stretch>
            <a:fillRect/>
          </a:stretch>
        </p:blipFill>
        <p:spPr>
          <a:xfrm>
            <a:off x="323850" y="612775"/>
            <a:ext cx="8640763" cy="4114800"/>
          </a:xfrm>
        </p:spPr>
      </p:pic>
    </p:spTree>
    <p:extLst>
      <p:ext uri="{BB962C8B-B14F-4D97-AF65-F5344CB8AC3E}">
        <p14:creationId xmlns:p14="http://schemas.microsoft.com/office/powerpoint/2010/main" val="8536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ÜCRETLİ ÖĞRETMEN İŞE GİRİŞ İŞLEMLERİ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428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7848871" cy="5976664"/>
          </a:xfrm>
        </p:spPr>
      </p:pic>
    </p:spTree>
    <p:extLst>
      <p:ext uri="{BB962C8B-B14F-4D97-AF65-F5344CB8AC3E}">
        <p14:creationId xmlns:p14="http://schemas.microsoft.com/office/powerpoint/2010/main" val="9707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Kimlik No bölümüne göreve başlatılacak personelin Kimlik Numarası yazılacak.</a:t>
            </a:r>
          </a:p>
          <a:p>
            <a:endParaRPr lang="tr-TR" dirty="0"/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2" r="15002"/>
          <a:stretch>
            <a:fillRect/>
          </a:stretch>
        </p:blipFill>
        <p:spPr>
          <a:xfrm>
            <a:off x="1792288" y="612774"/>
            <a:ext cx="5486400" cy="4328393"/>
          </a:xfrm>
        </p:spPr>
      </p:pic>
    </p:spTree>
    <p:extLst>
      <p:ext uri="{BB962C8B-B14F-4D97-AF65-F5344CB8AC3E}">
        <p14:creationId xmlns:p14="http://schemas.microsoft.com/office/powerpoint/2010/main" val="16159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8352928" cy="6336704"/>
          </a:xfrm>
        </p:spPr>
      </p:pic>
    </p:spTree>
    <p:extLst>
      <p:ext uri="{BB962C8B-B14F-4D97-AF65-F5344CB8AC3E}">
        <p14:creationId xmlns:p14="http://schemas.microsoft.com/office/powerpoint/2010/main" val="24247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96944" cy="6336704"/>
          </a:xfrm>
        </p:spPr>
        <p:txBody>
          <a:bodyPr/>
          <a:lstStyle/>
          <a:p>
            <a:pPr algn="just"/>
            <a:r>
              <a:rPr lang="tr-TR" b="1" dirty="0" smtClean="0"/>
              <a:t>İşe Giriş Tarihi: </a:t>
            </a:r>
          </a:p>
          <a:p>
            <a:pPr algn="just"/>
            <a:r>
              <a:rPr lang="tr-TR" dirty="0" smtClean="0"/>
              <a:t>İşlem tarihinden bir sonraki tarih olmak zorundadır. 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Örnek: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İşlem Tarihi: 11/05/2016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İşe Giriş Tarihi : 12/05/2016</a:t>
            </a:r>
            <a:endParaRPr lang="tr-TR" dirty="0"/>
          </a:p>
          <a:p>
            <a:pPr algn="just"/>
            <a:r>
              <a:rPr lang="tr-TR" dirty="0" smtClean="0"/>
              <a:t>Ancak Pazartesi günü yapılan işlemlerde işlem tarihi ve göreve başlama tarihi aynı verilir.</a:t>
            </a:r>
          </a:p>
          <a:p>
            <a:pPr algn="just"/>
            <a:r>
              <a:rPr lang="tr-TR" dirty="0" smtClean="0"/>
              <a:t>Cuma günü yapılan işlemlerde işe başlama tarihi bir sonraki hafta Pazartesi günü tarihi seçilmelidir. </a:t>
            </a:r>
          </a:p>
        </p:txBody>
      </p:sp>
    </p:spTree>
    <p:extLst>
      <p:ext uri="{BB962C8B-B14F-4D97-AF65-F5344CB8AC3E}">
        <p14:creationId xmlns:p14="http://schemas.microsoft.com/office/powerpoint/2010/main" val="29994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440</Words>
  <Application>Microsoft Office PowerPoint</Application>
  <PresentationFormat>Ekran Gösterisi (4:3)</PresentationFormat>
  <Paragraphs>85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3" baseType="lpstr">
      <vt:lpstr>Arial</vt:lpstr>
      <vt:lpstr>Calibri</vt:lpstr>
      <vt:lpstr>Ofis Teması</vt:lpstr>
      <vt:lpstr>ÜCRETLİ ÖĞRETMEN İŞE GİRİŞ VE İŞTEN AYRILIŞ İŞLEMLERİ</vt:lpstr>
      <vt:lpstr>PowerPoint Sunusu</vt:lpstr>
      <vt:lpstr>PowerPoint Sunusu</vt:lpstr>
      <vt:lpstr>PowerPoint Sunusu</vt:lpstr>
      <vt:lpstr>ÜCRETLİ ÖĞRETMEN İŞE GİRİŞ İŞLEMLERİ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ÜCRETLİ ÖĞRETMEN İŞTEN ÇIKIŞ İŞLEMLERİ</vt:lpstr>
      <vt:lpstr>PowerPoint Sunusu</vt:lpstr>
      <vt:lpstr>ÖNEMLİ NOT: Ücretli öğretmen işten ayrılış işlemleri görevden ayrılma tarihinden itibaren 10 gün içerisinde tamamlanmak zorundadır. Aksi halde SGK tarafından cezai işlem uygulanmaktadır.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Kurt Ailesi</cp:lastModifiedBy>
  <cp:revision>46</cp:revision>
  <dcterms:created xsi:type="dcterms:W3CDTF">2016-05-11T06:45:27Z</dcterms:created>
  <dcterms:modified xsi:type="dcterms:W3CDTF">2019-09-16T18:09:45Z</dcterms:modified>
</cp:coreProperties>
</file>