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8" r:id="rId8"/>
    <p:sldId id="265" r:id="rId9"/>
    <p:sldId id="299" r:id="rId10"/>
    <p:sldId id="269" r:id="rId11"/>
    <p:sldId id="271" r:id="rId12"/>
    <p:sldId id="306" r:id="rId13"/>
    <p:sldId id="272" r:id="rId14"/>
    <p:sldId id="273" r:id="rId15"/>
    <p:sldId id="274" r:id="rId16"/>
    <p:sldId id="276" r:id="rId17"/>
    <p:sldId id="275" r:id="rId18"/>
    <p:sldId id="277" r:id="rId19"/>
    <p:sldId id="278" r:id="rId20"/>
    <p:sldId id="296" r:id="rId21"/>
    <p:sldId id="305" r:id="rId22"/>
    <p:sldId id="313" r:id="rId23"/>
    <p:sldId id="281" r:id="rId24"/>
    <p:sldId id="311" r:id="rId25"/>
    <p:sldId id="309" r:id="rId26"/>
    <p:sldId id="284" r:id="rId27"/>
    <p:sldId id="285" r:id="rId28"/>
    <p:sldId id="286" r:id="rId29"/>
    <p:sldId id="298" r:id="rId30"/>
    <p:sldId id="288" r:id="rId31"/>
    <p:sldId id="302" r:id="rId32"/>
    <p:sldId id="312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864725" cy="7200900"/>
  <p:notesSz cx="6858000" cy="9926638"/>
  <p:defaultTextStyle>
    <a:defPPr>
      <a:defRPr lang="tr-TR"/>
    </a:defPPr>
    <a:lvl1pPr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81013" indent="-23813"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65200" indent="-50800"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47800" indent="-76200"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31988" indent="-103188"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>
          <p15:clr>
            <a:srgbClr val="A4A3A4"/>
          </p15:clr>
        </p15:guide>
        <p15:guide id="2" pos="31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6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C6E"/>
    <a:srgbClr val="F8A388"/>
    <a:srgbClr val="4F81BD"/>
    <a:srgbClr val="FF9966"/>
    <a:srgbClr val="04C3D2"/>
    <a:srgbClr val="FFCC99"/>
    <a:srgbClr val="FDFC8F"/>
    <a:srgbClr val="CD853F"/>
    <a:srgbClr val="DEB887"/>
    <a:srgbClr val="A05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713" autoAdjust="0"/>
  </p:normalViewPr>
  <p:slideViewPr>
    <p:cSldViewPr>
      <p:cViewPr>
        <p:scale>
          <a:sx n="73" d="100"/>
          <a:sy n="73" d="100"/>
        </p:scale>
        <p:origin x="-2700" y="-1086"/>
      </p:cViewPr>
      <p:guideLst>
        <p:guide orient="horz" pos="2268"/>
        <p:guide pos="3107"/>
      </p:guideLst>
    </p:cSldViewPr>
  </p:slideViewPr>
  <p:outlineViewPr>
    <p:cViewPr>
      <p:scale>
        <a:sx n="33" d="100"/>
        <a:sy n="33" d="100"/>
      </p:scale>
      <p:origin x="0" y="91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7326"/>
    </p:cViewPr>
  </p:sorterViewPr>
  <p:notesViewPr>
    <p:cSldViewPr>
      <p:cViewPr varScale="1">
        <p:scale>
          <a:sx n="61" d="100"/>
          <a:sy n="61" d="100"/>
        </p:scale>
        <p:origin x="-3402" y="-84"/>
      </p:cViewPr>
      <p:guideLst>
        <p:guide orient="horz" pos="3128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/>
              <a:t>Taşıma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Sayfa1!$A$2:$A$4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2021-2022</c:v>
                </c:pt>
              </c:strCache>
            </c:strRef>
          </c:cat>
          <c:val>
            <c:numRef>
              <c:f>Sayfa1!$B$2:$B$4</c:f>
              <c:numCache>
                <c:formatCode>0.00</c:formatCode>
                <c:ptCount val="3"/>
                <c:pt idx="0">
                  <c:v>3493661.43</c:v>
                </c:pt>
                <c:pt idx="1">
                  <c:v>2515010.86</c:v>
                </c:pt>
                <c:pt idx="2">
                  <c:v>4057693.6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DA-4ED6-BE02-4203A64436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/>
              <a:t>Yemek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Sayfa1!$A$2:$A$4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2021-2022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476436.17</c:v>
                </c:pt>
                <c:pt idx="1">
                  <c:v>516036.96</c:v>
                </c:pt>
                <c:pt idx="2">
                  <c:v>687994.82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55-49EF-B8F9-BDC369CADF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8AC5B-0D4E-44E1-B521-440727B6A77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01B93F0-B109-4085-B3E5-75D71E905146}">
      <dgm:prSet phldrT="[Metin]" custT="1"/>
      <dgm:spPr/>
      <dgm:t>
        <a:bodyPr/>
        <a:lstStyle/>
        <a:p>
          <a:r>
            <a:rPr lang="tr-TR" sz="1600" b="1" dirty="0"/>
            <a:t>Merkez</a:t>
          </a:r>
        </a:p>
        <a:p>
          <a:r>
            <a:rPr lang="tr-TR" sz="1600" b="1" dirty="0"/>
            <a:t>Mahalle</a:t>
          </a:r>
        </a:p>
        <a:p>
          <a:r>
            <a:rPr lang="tr-TR" sz="1600" b="1" dirty="0"/>
            <a:t>Sayısı</a:t>
          </a:r>
        </a:p>
        <a:p>
          <a:r>
            <a:rPr lang="tr-TR" sz="1600" b="1" dirty="0"/>
            <a:t>27</a:t>
          </a:r>
          <a:endParaRPr lang="tr-T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0F55B1-17C4-48D4-B35A-F7598A33B9D4}" type="parTrans" cxnId="{6D0D7403-21B1-4223-B751-BDB59FCCD93A}">
      <dgm:prSet/>
      <dgm:spPr/>
      <dgm:t>
        <a:bodyPr/>
        <a:lstStyle/>
        <a:p>
          <a:endParaRPr lang="tr-TR"/>
        </a:p>
      </dgm:t>
    </dgm:pt>
    <dgm:pt modelId="{DC1AFE68-2D95-4B7B-A126-BA8FD2A3DB6C}" type="sibTrans" cxnId="{6D0D7403-21B1-4223-B751-BDB59FCCD93A}">
      <dgm:prSet/>
      <dgm:spPr/>
      <dgm:t>
        <a:bodyPr/>
        <a:lstStyle/>
        <a:p>
          <a:endParaRPr lang="tr-TR"/>
        </a:p>
      </dgm:t>
    </dgm:pt>
    <dgm:pt modelId="{374B39F9-6E24-4700-B35B-772880095199}">
      <dgm:prSet phldrT="[Metin]" custT="1"/>
      <dgm:spPr/>
      <dgm:t>
        <a:bodyPr/>
        <a:lstStyle/>
        <a:p>
          <a:r>
            <a:rPr lang="tr-TR" sz="1600" b="1" dirty="0"/>
            <a:t>Kırsal</a:t>
          </a:r>
        </a:p>
        <a:p>
          <a:r>
            <a:rPr lang="tr-TR" sz="1600" b="1" dirty="0"/>
            <a:t>Mahalle</a:t>
          </a:r>
        </a:p>
        <a:p>
          <a:r>
            <a:rPr lang="tr-TR" sz="1600" b="1" dirty="0"/>
            <a:t>Sayısı</a:t>
          </a:r>
        </a:p>
        <a:p>
          <a:r>
            <a:rPr lang="tr-TR" sz="1600" b="1" dirty="0"/>
            <a:t>43</a:t>
          </a:r>
        </a:p>
      </dgm:t>
    </dgm:pt>
    <dgm:pt modelId="{4E244510-0850-4300-8690-0F100F70AC61}" type="parTrans" cxnId="{7ECA0FBD-8D48-4F04-969E-4C3407C2F374}">
      <dgm:prSet/>
      <dgm:spPr/>
      <dgm:t>
        <a:bodyPr/>
        <a:lstStyle/>
        <a:p>
          <a:endParaRPr lang="tr-TR"/>
        </a:p>
      </dgm:t>
    </dgm:pt>
    <dgm:pt modelId="{8EBC7E7D-D787-406A-9438-CE545D8FDB37}" type="sibTrans" cxnId="{7ECA0FBD-8D48-4F04-969E-4C3407C2F374}">
      <dgm:prSet/>
      <dgm:spPr/>
      <dgm:t>
        <a:bodyPr/>
        <a:lstStyle/>
        <a:p>
          <a:endParaRPr lang="tr-TR"/>
        </a:p>
      </dgm:t>
    </dgm:pt>
    <dgm:pt modelId="{EC7326D9-5E25-40B5-B458-4F0F34087E0F}">
      <dgm:prSet phldrT="[Metin]" custT="1"/>
      <dgm:spPr/>
      <dgm:t>
        <a:bodyPr/>
        <a:lstStyle/>
        <a:p>
          <a:r>
            <a:rPr lang="tr-TR" sz="1600" b="1" dirty="0"/>
            <a:t>Toplam</a:t>
          </a:r>
        </a:p>
        <a:p>
          <a:r>
            <a:rPr lang="tr-TR" sz="1600" b="1" dirty="0"/>
            <a:t>Mahalle</a:t>
          </a:r>
        </a:p>
        <a:p>
          <a:r>
            <a:rPr lang="tr-TR" sz="1600" b="1" dirty="0"/>
            <a:t>Sayısı</a:t>
          </a:r>
        </a:p>
        <a:p>
          <a:r>
            <a:rPr lang="tr-TR" sz="1600" b="1" dirty="0"/>
            <a:t>70</a:t>
          </a:r>
        </a:p>
      </dgm:t>
    </dgm:pt>
    <dgm:pt modelId="{6D8613F0-D35C-432D-8033-D89090EC78CD}" type="parTrans" cxnId="{C3071399-6555-4B45-94F8-FD3708E6D1B2}">
      <dgm:prSet/>
      <dgm:spPr/>
      <dgm:t>
        <a:bodyPr/>
        <a:lstStyle/>
        <a:p>
          <a:endParaRPr lang="tr-TR"/>
        </a:p>
      </dgm:t>
    </dgm:pt>
    <dgm:pt modelId="{95A03C23-D5E0-458E-92F4-918F81848B61}" type="sibTrans" cxnId="{C3071399-6555-4B45-94F8-FD3708E6D1B2}">
      <dgm:prSet/>
      <dgm:spPr/>
      <dgm:t>
        <a:bodyPr/>
        <a:lstStyle/>
        <a:p>
          <a:endParaRPr lang="tr-TR"/>
        </a:p>
      </dgm:t>
    </dgm:pt>
    <dgm:pt modelId="{96DA352F-A5F7-4C92-92A9-1765DE9F2E70}" type="pres">
      <dgm:prSet presAssocID="{AED8AC5B-0D4E-44E1-B521-440727B6A77B}" presName="Name0" presStyleCnt="0">
        <dgm:presLayoutVars>
          <dgm:dir/>
          <dgm:resizeHandles val="exact"/>
        </dgm:presLayoutVars>
      </dgm:prSet>
      <dgm:spPr/>
    </dgm:pt>
    <dgm:pt modelId="{8E061C1C-7550-4266-AEED-95DD20D41E14}" type="pres">
      <dgm:prSet presAssocID="{701B93F0-B109-4085-B3E5-75D71E9051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C003A2-7774-4EDD-BFCF-86CC81E1A6D2}" type="pres">
      <dgm:prSet presAssocID="{DC1AFE68-2D95-4B7B-A126-BA8FD2A3DB6C}" presName="sibTrans" presStyleLbl="sibTrans2D1" presStyleIdx="0" presStyleCnt="2"/>
      <dgm:spPr/>
      <dgm:t>
        <a:bodyPr/>
        <a:lstStyle/>
        <a:p>
          <a:endParaRPr lang="tr-TR"/>
        </a:p>
      </dgm:t>
    </dgm:pt>
    <dgm:pt modelId="{A96B35C2-78C9-4607-AF62-9227B19FE253}" type="pres">
      <dgm:prSet presAssocID="{DC1AFE68-2D95-4B7B-A126-BA8FD2A3DB6C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32FBECC1-11EB-4273-866A-3449C0082AE0}" type="pres">
      <dgm:prSet presAssocID="{374B39F9-6E24-4700-B35B-7728800951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6E3906-FD4B-4581-8787-BA3CC6D0BD5C}" type="pres">
      <dgm:prSet presAssocID="{8EBC7E7D-D787-406A-9438-CE545D8FDB37}" presName="sibTrans" presStyleLbl="sibTrans2D1" presStyleIdx="1" presStyleCnt="2"/>
      <dgm:spPr/>
      <dgm:t>
        <a:bodyPr/>
        <a:lstStyle/>
        <a:p>
          <a:endParaRPr lang="tr-TR"/>
        </a:p>
      </dgm:t>
    </dgm:pt>
    <dgm:pt modelId="{D897D072-73F7-48E6-9849-07167124F64B}" type="pres">
      <dgm:prSet presAssocID="{8EBC7E7D-D787-406A-9438-CE545D8FDB37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622F3108-247C-4231-8F10-3D9EB770C36E}" type="pres">
      <dgm:prSet presAssocID="{EC7326D9-5E25-40B5-B458-4F0F34087E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C8CB4CC-512F-4353-800F-1DF4609C4BD9}" type="presOf" srcId="{DC1AFE68-2D95-4B7B-A126-BA8FD2A3DB6C}" destId="{A96B35C2-78C9-4607-AF62-9227B19FE253}" srcOrd="1" destOrd="0" presId="urn:microsoft.com/office/officeart/2005/8/layout/process1"/>
    <dgm:cxn modelId="{DD30F9BA-FDDE-4780-A742-FC438D19E8E2}" type="presOf" srcId="{374B39F9-6E24-4700-B35B-772880095199}" destId="{32FBECC1-11EB-4273-866A-3449C0082AE0}" srcOrd="0" destOrd="0" presId="urn:microsoft.com/office/officeart/2005/8/layout/process1"/>
    <dgm:cxn modelId="{6D0D7403-21B1-4223-B751-BDB59FCCD93A}" srcId="{AED8AC5B-0D4E-44E1-B521-440727B6A77B}" destId="{701B93F0-B109-4085-B3E5-75D71E905146}" srcOrd="0" destOrd="0" parTransId="{A40F55B1-17C4-48D4-B35A-F7598A33B9D4}" sibTransId="{DC1AFE68-2D95-4B7B-A126-BA8FD2A3DB6C}"/>
    <dgm:cxn modelId="{EED3596F-BAF4-4DC6-8E41-65FC5641C8F2}" type="presOf" srcId="{EC7326D9-5E25-40B5-B458-4F0F34087E0F}" destId="{622F3108-247C-4231-8F10-3D9EB770C36E}" srcOrd="0" destOrd="0" presId="urn:microsoft.com/office/officeart/2005/8/layout/process1"/>
    <dgm:cxn modelId="{C3071399-6555-4B45-94F8-FD3708E6D1B2}" srcId="{AED8AC5B-0D4E-44E1-B521-440727B6A77B}" destId="{EC7326D9-5E25-40B5-B458-4F0F34087E0F}" srcOrd="2" destOrd="0" parTransId="{6D8613F0-D35C-432D-8033-D89090EC78CD}" sibTransId="{95A03C23-D5E0-458E-92F4-918F81848B61}"/>
    <dgm:cxn modelId="{A56FF4B2-5855-4319-A8D8-C34FE097701A}" type="presOf" srcId="{8EBC7E7D-D787-406A-9438-CE545D8FDB37}" destId="{D897D072-73F7-48E6-9849-07167124F64B}" srcOrd="1" destOrd="0" presId="urn:microsoft.com/office/officeart/2005/8/layout/process1"/>
    <dgm:cxn modelId="{0E67249C-177D-4290-9E0C-2B7977AD3FFF}" type="presOf" srcId="{AED8AC5B-0D4E-44E1-B521-440727B6A77B}" destId="{96DA352F-A5F7-4C92-92A9-1765DE9F2E70}" srcOrd="0" destOrd="0" presId="urn:microsoft.com/office/officeart/2005/8/layout/process1"/>
    <dgm:cxn modelId="{8966B71B-CB1B-4F3F-8676-3FA0ED256908}" type="presOf" srcId="{701B93F0-B109-4085-B3E5-75D71E905146}" destId="{8E061C1C-7550-4266-AEED-95DD20D41E14}" srcOrd="0" destOrd="0" presId="urn:microsoft.com/office/officeart/2005/8/layout/process1"/>
    <dgm:cxn modelId="{6FDF23CC-9B13-433E-971E-79F8265A2733}" type="presOf" srcId="{DC1AFE68-2D95-4B7B-A126-BA8FD2A3DB6C}" destId="{3AC003A2-7774-4EDD-BFCF-86CC81E1A6D2}" srcOrd="0" destOrd="0" presId="urn:microsoft.com/office/officeart/2005/8/layout/process1"/>
    <dgm:cxn modelId="{ACCAC1B9-AF5A-406C-83FD-7C7C63A26EE7}" type="presOf" srcId="{8EBC7E7D-D787-406A-9438-CE545D8FDB37}" destId="{ED6E3906-FD4B-4581-8787-BA3CC6D0BD5C}" srcOrd="0" destOrd="0" presId="urn:microsoft.com/office/officeart/2005/8/layout/process1"/>
    <dgm:cxn modelId="{7ECA0FBD-8D48-4F04-969E-4C3407C2F374}" srcId="{AED8AC5B-0D4E-44E1-B521-440727B6A77B}" destId="{374B39F9-6E24-4700-B35B-772880095199}" srcOrd="1" destOrd="0" parTransId="{4E244510-0850-4300-8690-0F100F70AC61}" sibTransId="{8EBC7E7D-D787-406A-9438-CE545D8FDB37}"/>
    <dgm:cxn modelId="{E10C4CC2-1C78-4BD4-8668-CFD2E8751D5A}" type="presParOf" srcId="{96DA352F-A5F7-4C92-92A9-1765DE9F2E70}" destId="{8E061C1C-7550-4266-AEED-95DD20D41E14}" srcOrd="0" destOrd="0" presId="urn:microsoft.com/office/officeart/2005/8/layout/process1"/>
    <dgm:cxn modelId="{43796B7E-4BCC-4991-89D9-AFF635F90EEB}" type="presParOf" srcId="{96DA352F-A5F7-4C92-92A9-1765DE9F2E70}" destId="{3AC003A2-7774-4EDD-BFCF-86CC81E1A6D2}" srcOrd="1" destOrd="0" presId="urn:microsoft.com/office/officeart/2005/8/layout/process1"/>
    <dgm:cxn modelId="{9F6DCB3D-CDF0-47D5-A480-791DBDC3E943}" type="presParOf" srcId="{3AC003A2-7774-4EDD-BFCF-86CC81E1A6D2}" destId="{A96B35C2-78C9-4607-AF62-9227B19FE253}" srcOrd="0" destOrd="0" presId="urn:microsoft.com/office/officeart/2005/8/layout/process1"/>
    <dgm:cxn modelId="{546E9A8D-6E62-4ED8-BEAF-6E2BDEA4E2B4}" type="presParOf" srcId="{96DA352F-A5F7-4C92-92A9-1765DE9F2E70}" destId="{32FBECC1-11EB-4273-866A-3449C0082AE0}" srcOrd="2" destOrd="0" presId="urn:microsoft.com/office/officeart/2005/8/layout/process1"/>
    <dgm:cxn modelId="{0330A865-2B5A-4D2F-B60F-068A91315DB0}" type="presParOf" srcId="{96DA352F-A5F7-4C92-92A9-1765DE9F2E70}" destId="{ED6E3906-FD4B-4581-8787-BA3CC6D0BD5C}" srcOrd="3" destOrd="0" presId="urn:microsoft.com/office/officeart/2005/8/layout/process1"/>
    <dgm:cxn modelId="{AC17ABD5-193A-474B-9735-C61F050270A9}" type="presParOf" srcId="{ED6E3906-FD4B-4581-8787-BA3CC6D0BD5C}" destId="{D897D072-73F7-48E6-9849-07167124F64B}" srcOrd="0" destOrd="0" presId="urn:microsoft.com/office/officeart/2005/8/layout/process1"/>
    <dgm:cxn modelId="{43198C90-84A7-4CD6-AD61-4BF0174E363D}" type="presParOf" srcId="{96DA352F-A5F7-4C92-92A9-1765DE9F2E70}" destId="{622F3108-247C-4231-8F10-3D9EB770C36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6769F6-F509-43AE-B1BC-AD2F0549B1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AA9852-1745-4685-B1D0-F9C189F2EC54}">
      <dgm:prSet phldrT="[Metin]"/>
      <dgm:spPr/>
      <dgm:t>
        <a:bodyPr/>
        <a:lstStyle/>
        <a:p>
          <a:r>
            <a:rPr lang="tr-TR" dirty="0"/>
            <a:t>Nüfus-2020</a:t>
          </a:r>
        </a:p>
      </dgm:t>
    </dgm:pt>
    <dgm:pt modelId="{7AE494C0-DAA6-426B-9949-04694609FECA}" type="parTrans" cxnId="{ACC5E65E-7DFC-41B5-B98B-7F09D31B660B}">
      <dgm:prSet/>
      <dgm:spPr/>
      <dgm:t>
        <a:bodyPr/>
        <a:lstStyle/>
        <a:p>
          <a:endParaRPr lang="tr-TR"/>
        </a:p>
      </dgm:t>
    </dgm:pt>
    <dgm:pt modelId="{2F7E7E3C-2878-4D56-A50E-408CC9567731}" type="sibTrans" cxnId="{ACC5E65E-7DFC-41B5-B98B-7F09D31B660B}">
      <dgm:prSet/>
      <dgm:spPr/>
      <dgm:t>
        <a:bodyPr/>
        <a:lstStyle/>
        <a:p>
          <a:endParaRPr lang="tr-TR" dirty="0"/>
        </a:p>
      </dgm:t>
    </dgm:pt>
    <dgm:pt modelId="{14F7E16B-E605-4A7C-B192-178C9F3B62D9}">
      <dgm:prSet phldrT="[Metin]"/>
      <dgm:spPr/>
      <dgm:t>
        <a:bodyPr/>
        <a:lstStyle/>
        <a:p>
          <a:r>
            <a:rPr lang="tr-TR" dirty="0"/>
            <a:t>742,04 km</a:t>
          </a:r>
          <a:r>
            <a:rPr lang="tr-TR" baseline="30000" dirty="0"/>
            <a:t>2</a:t>
          </a:r>
          <a:endParaRPr lang="tr-TR" dirty="0"/>
        </a:p>
      </dgm:t>
    </dgm:pt>
    <dgm:pt modelId="{BC4D429F-42AA-4A5A-A043-3F087F095371}" type="parTrans" cxnId="{953300EE-B8D5-48DB-A6AD-7CB6565D72DD}">
      <dgm:prSet/>
      <dgm:spPr/>
      <dgm:t>
        <a:bodyPr/>
        <a:lstStyle/>
        <a:p>
          <a:endParaRPr lang="tr-TR"/>
        </a:p>
      </dgm:t>
    </dgm:pt>
    <dgm:pt modelId="{22524D01-71A6-44BC-85C3-7DFAE931B790}" type="sibTrans" cxnId="{953300EE-B8D5-48DB-A6AD-7CB6565D72DD}">
      <dgm:prSet/>
      <dgm:spPr/>
      <dgm:t>
        <a:bodyPr/>
        <a:lstStyle/>
        <a:p>
          <a:endParaRPr lang="tr-TR"/>
        </a:p>
      </dgm:t>
    </dgm:pt>
    <dgm:pt modelId="{AD133E00-D78B-4D2B-8072-3F2A836D070A}">
      <dgm:prSet phldrT="[Metin]"/>
      <dgm:spPr/>
      <dgm:t>
        <a:bodyPr/>
        <a:lstStyle/>
        <a:p>
          <a:r>
            <a:rPr lang="tr-TR" dirty="0"/>
            <a:t>Yüzölçüm</a:t>
          </a:r>
        </a:p>
      </dgm:t>
    </dgm:pt>
    <dgm:pt modelId="{865DD6E8-108A-43BD-AEB8-D3323DC908A2}" type="sibTrans" cxnId="{7C71C97A-F050-4B0B-806F-CA454FAA6176}">
      <dgm:prSet/>
      <dgm:spPr/>
      <dgm:t>
        <a:bodyPr/>
        <a:lstStyle/>
        <a:p>
          <a:endParaRPr lang="tr-TR"/>
        </a:p>
      </dgm:t>
    </dgm:pt>
    <dgm:pt modelId="{A41B9938-5316-4C55-89DD-92DBBA5A7AF4}" type="parTrans" cxnId="{7C71C97A-F050-4B0B-806F-CA454FAA6176}">
      <dgm:prSet/>
      <dgm:spPr/>
      <dgm:t>
        <a:bodyPr/>
        <a:lstStyle/>
        <a:p>
          <a:endParaRPr lang="tr-TR"/>
        </a:p>
      </dgm:t>
    </dgm:pt>
    <dgm:pt modelId="{850AF615-3485-4435-B32B-998E27277016}">
      <dgm:prSet/>
      <dgm:spPr/>
      <dgm:t>
        <a:bodyPr/>
        <a:lstStyle/>
        <a:p>
          <a:r>
            <a:rPr lang="tr-TR" b="0" i="0" u="none" dirty="0"/>
            <a:t>184.197</a:t>
          </a:r>
          <a:endParaRPr lang="tr-TR" dirty="0"/>
        </a:p>
      </dgm:t>
    </dgm:pt>
    <dgm:pt modelId="{07660886-7F18-44BC-AC8F-A639A8A878FB}" type="parTrans" cxnId="{9509E19C-28DF-4AF6-B724-3BBB612C9552}">
      <dgm:prSet/>
      <dgm:spPr/>
      <dgm:t>
        <a:bodyPr/>
        <a:lstStyle/>
        <a:p>
          <a:endParaRPr lang="tr-TR"/>
        </a:p>
      </dgm:t>
    </dgm:pt>
    <dgm:pt modelId="{5744762B-286B-4657-A81C-83AA0C527212}" type="sibTrans" cxnId="{9509E19C-28DF-4AF6-B724-3BBB612C9552}">
      <dgm:prSet/>
      <dgm:spPr/>
      <dgm:t>
        <a:bodyPr/>
        <a:lstStyle/>
        <a:p>
          <a:endParaRPr lang="tr-TR"/>
        </a:p>
      </dgm:t>
    </dgm:pt>
    <dgm:pt modelId="{E701F449-0A28-4D4E-9924-4597A6E40702}" type="pres">
      <dgm:prSet presAssocID="{E56769F6-F509-43AE-B1BC-AD2F0549B1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601E2AD-5143-446C-89B9-7FA8B6FCC8DB}" type="pres">
      <dgm:prSet presAssocID="{1EAA9852-1745-4685-B1D0-F9C189F2EC5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8DC8CB-2823-4B9B-BE8C-322926884D98}" type="pres">
      <dgm:prSet presAssocID="{2F7E7E3C-2878-4D56-A50E-408CC9567731}" presName="sibTrans" presStyleLbl="sibTrans2D1" presStyleIdx="0" presStyleCnt="1"/>
      <dgm:spPr/>
      <dgm:t>
        <a:bodyPr/>
        <a:lstStyle/>
        <a:p>
          <a:endParaRPr lang="tr-TR"/>
        </a:p>
      </dgm:t>
    </dgm:pt>
    <dgm:pt modelId="{911CB015-D998-4F0F-B8E5-F1484FB2CFED}" type="pres">
      <dgm:prSet presAssocID="{2F7E7E3C-2878-4D56-A50E-408CC9567731}" presName="connectorText" presStyleLbl="sibTrans2D1" presStyleIdx="0" presStyleCnt="1"/>
      <dgm:spPr/>
      <dgm:t>
        <a:bodyPr/>
        <a:lstStyle/>
        <a:p>
          <a:endParaRPr lang="tr-TR"/>
        </a:p>
      </dgm:t>
    </dgm:pt>
    <dgm:pt modelId="{561B7866-997F-49E7-88B2-6CDD68083A4B}" type="pres">
      <dgm:prSet presAssocID="{AD133E00-D78B-4D2B-8072-3F2A836D070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9830857-3974-420F-ACB8-0861BA3DB081}" type="presOf" srcId="{AD133E00-D78B-4D2B-8072-3F2A836D070A}" destId="{561B7866-997F-49E7-88B2-6CDD68083A4B}" srcOrd="0" destOrd="0" presId="urn:microsoft.com/office/officeart/2005/8/layout/process1"/>
    <dgm:cxn modelId="{ACC5E65E-7DFC-41B5-B98B-7F09D31B660B}" srcId="{E56769F6-F509-43AE-B1BC-AD2F0549B11C}" destId="{1EAA9852-1745-4685-B1D0-F9C189F2EC54}" srcOrd="0" destOrd="0" parTransId="{7AE494C0-DAA6-426B-9949-04694609FECA}" sibTransId="{2F7E7E3C-2878-4D56-A50E-408CC9567731}"/>
    <dgm:cxn modelId="{9509E19C-28DF-4AF6-B724-3BBB612C9552}" srcId="{1EAA9852-1745-4685-B1D0-F9C189F2EC54}" destId="{850AF615-3485-4435-B32B-998E27277016}" srcOrd="0" destOrd="0" parTransId="{07660886-7F18-44BC-AC8F-A639A8A878FB}" sibTransId="{5744762B-286B-4657-A81C-83AA0C527212}"/>
    <dgm:cxn modelId="{2213B5DB-FB45-4548-AE1A-27190CA0D52D}" type="presOf" srcId="{850AF615-3485-4435-B32B-998E27277016}" destId="{A601E2AD-5143-446C-89B9-7FA8B6FCC8DB}" srcOrd="0" destOrd="1" presId="urn:microsoft.com/office/officeart/2005/8/layout/process1"/>
    <dgm:cxn modelId="{9F36F49A-DC9E-4283-8D2E-82A76CC1E9FE}" type="presOf" srcId="{E56769F6-F509-43AE-B1BC-AD2F0549B11C}" destId="{E701F449-0A28-4D4E-9924-4597A6E40702}" srcOrd="0" destOrd="0" presId="urn:microsoft.com/office/officeart/2005/8/layout/process1"/>
    <dgm:cxn modelId="{7C71C97A-F050-4B0B-806F-CA454FAA6176}" srcId="{E56769F6-F509-43AE-B1BC-AD2F0549B11C}" destId="{AD133E00-D78B-4D2B-8072-3F2A836D070A}" srcOrd="1" destOrd="0" parTransId="{A41B9938-5316-4C55-89DD-92DBBA5A7AF4}" sibTransId="{865DD6E8-108A-43BD-AEB8-D3323DC908A2}"/>
    <dgm:cxn modelId="{52723590-7D63-4146-A93F-105B5DCB15B2}" type="presOf" srcId="{1EAA9852-1745-4685-B1D0-F9C189F2EC54}" destId="{A601E2AD-5143-446C-89B9-7FA8B6FCC8DB}" srcOrd="0" destOrd="0" presId="urn:microsoft.com/office/officeart/2005/8/layout/process1"/>
    <dgm:cxn modelId="{3078CEA8-20C4-4436-8804-990C6BC438CA}" type="presOf" srcId="{2F7E7E3C-2878-4D56-A50E-408CC9567731}" destId="{911CB015-D998-4F0F-B8E5-F1484FB2CFED}" srcOrd="1" destOrd="0" presId="urn:microsoft.com/office/officeart/2005/8/layout/process1"/>
    <dgm:cxn modelId="{30791164-8E23-457C-AA00-A8A6B11F6B0C}" type="presOf" srcId="{14F7E16B-E605-4A7C-B192-178C9F3B62D9}" destId="{561B7866-997F-49E7-88B2-6CDD68083A4B}" srcOrd="0" destOrd="1" presId="urn:microsoft.com/office/officeart/2005/8/layout/process1"/>
    <dgm:cxn modelId="{953300EE-B8D5-48DB-A6AD-7CB6565D72DD}" srcId="{AD133E00-D78B-4D2B-8072-3F2A836D070A}" destId="{14F7E16B-E605-4A7C-B192-178C9F3B62D9}" srcOrd="0" destOrd="0" parTransId="{BC4D429F-42AA-4A5A-A043-3F087F095371}" sibTransId="{22524D01-71A6-44BC-85C3-7DFAE931B790}"/>
    <dgm:cxn modelId="{36E4D4C2-7842-4755-B2F1-D4C3FD2C687A}" type="presOf" srcId="{2F7E7E3C-2878-4D56-A50E-408CC9567731}" destId="{7A8DC8CB-2823-4B9B-BE8C-322926884D98}" srcOrd="0" destOrd="0" presId="urn:microsoft.com/office/officeart/2005/8/layout/process1"/>
    <dgm:cxn modelId="{46761CC7-BD1C-4855-8F11-53EC7A2500C6}" type="presParOf" srcId="{E701F449-0A28-4D4E-9924-4597A6E40702}" destId="{A601E2AD-5143-446C-89B9-7FA8B6FCC8DB}" srcOrd="0" destOrd="0" presId="urn:microsoft.com/office/officeart/2005/8/layout/process1"/>
    <dgm:cxn modelId="{91A3C5C6-3053-4DF5-B330-891BD8CDA0A2}" type="presParOf" srcId="{E701F449-0A28-4D4E-9924-4597A6E40702}" destId="{7A8DC8CB-2823-4B9B-BE8C-322926884D98}" srcOrd="1" destOrd="0" presId="urn:microsoft.com/office/officeart/2005/8/layout/process1"/>
    <dgm:cxn modelId="{656CEAE7-C312-4CE0-BFCE-77623518BC2B}" type="presParOf" srcId="{7A8DC8CB-2823-4B9B-BE8C-322926884D98}" destId="{911CB015-D998-4F0F-B8E5-F1484FB2CFED}" srcOrd="0" destOrd="0" presId="urn:microsoft.com/office/officeart/2005/8/layout/process1"/>
    <dgm:cxn modelId="{1EA0C359-9B21-4DE4-9ABA-8DD22A3E8D5A}" type="presParOf" srcId="{E701F449-0A28-4D4E-9924-4597A6E40702}" destId="{561B7866-997F-49E7-88B2-6CDD68083A4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61C1C-7550-4266-AEED-95DD20D41E14}">
      <dsp:nvSpPr>
        <dsp:cNvPr id="0" name=""/>
        <dsp:cNvSpPr/>
      </dsp:nvSpPr>
      <dsp:spPr>
        <a:xfrm>
          <a:off x="3959" y="754219"/>
          <a:ext cx="1183384" cy="1375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Merkez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Mahalle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Sayısı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27</a:t>
          </a:r>
          <a:endParaRPr lang="tr-T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19" y="788879"/>
        <a:ext cx="1114064" cy="1306364"/>
      </dsp:txXfrm>
    </dsp:sp>
    <dsp:sp modelId="{3AC003A2-7774-4EDD-BFCF-86CC81E1A6D2}">
      <dsp:nvSpPr>
        <dsp:cNvPr id="0" name=""/>
        <dsp:cNvSpPr/>
      </dsp:nvSpPr>
      <dsp:spPr>
        <a:xfrm>
          <a:off x="1305682" y="1295322"/>
          <a:ext cx="250877" cy="293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1305682" y="1354018"/>
        <a:ext cx="175614" cy="176087"/>
      </dsp:txXfrm>
    </dsp:sp>
    <dsp:sp modelId="{32FBECC1-11EB-4273-866A-3449C0082AE0}">
      <dsp:nvSpPr>
        <dsp:cNvPr id="0" name=""/>
        <dsp:cNvSpPr/>
      </dsp:nvSpPr>
      <dsp:spPr>
        <a:xfrm>
          <a:off x="1660698" y="754219"/>
          <a:ext cx="1183384" cy="1375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Kırsal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Mahalle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Sayısı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43</a:t>
          </a:r>
        </a:p>
      </dsp:txBody>
      <dsp:txXfrm>
        <a:off x="1695358" y="788879"/>
        <a:ext cx="1114064" cy="1306364"/>
      </dsp:txXfrm>
    </dsp:sp>
    <dsp:sp modelId="{ED6E3906-FD4B-4581-8787-BA3CC6D0BD5C}">
      <dsp:nvSpPr>
        <dsp:cNvPr id="0" name=""/>
        <dsp:cNvSpPr/>
      </dsp:nvSpPr>
      <dsp:spPr>
        <a:xfrm>
          <a:off x="2962421" y="1295322"/>
          <a:ext cx="250877" cy="293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2962421" y="1354018"/>
        <a:ext cx="175614" cy="176087"/>
      </dsp:txXfrm>
    </dsp:sp>
    <dsp:sp modelId="{622F3108-247C-4231-8F10-3D9EB770C36E}">
      <dsp:nvSpPr>
        <dsp:cNvPr id="0" name=""/>
        <dsp:cNvSpPr/>
      </dsp:nvSpPr>
      <dsp:spPr>
        <a:xfrm>
          <a:off x="3317436" y="754219"/>
          <a:ext cx="1183384" cy="1375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Toplam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Mahalle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Sayısı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70</a:t>
          </a:r>
        </a:p>
      </dsp:txBody>
      <dsp:txXfrm>
        <a:off x="3352096" y="788879"/>
        <a:ext cx="1114064" cy="1306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1E2AD-5143-446C-89B9-7FA8B6FCC8DB}">
      <dsp:nvSpPr>
        <dsp:cNvPr id="0" name=""/>
        <dsp:cNvSpPr/>
      </dsp:nvSpPr>
      <dsp:spPr>
        <a:xfrm>
          <a:off x="865" y="639573"/>
          <a:ext cx="1844760" cy="11068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Nüfus-2020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0" i="0" u="none" kern="1200" dirty="0"/>
            <a:t>184.197</a:t>
          </a:r>
          <a:endParaRPr lang="tr-TR" sz="2000" kern="1200" dirty="0"/>
        </a:p>
      </dsp:txBody>
      <dsp:txXfrm>
        <a:off x="33284" y="671992"/>
        <a:ext cx="1779922" cy="1042018"/>
      </dsp:txXfrm>
    </dsp:sp>
    <dsp:sp modelId="{7A8DC8CB-2823-4B9B-BE8C-322926884D98}">
      <dsp:nvSpPr>
        <dsp:cNvPr id="0" name=""/>
        <dsp:cNvSpPr/>
      </dsp:nvSpPr>
      <dsp:spPr>
        <a:xfrm>
          <a:off x="2030101" y="964251"/>
          <a:ext cx="391089" cy="4575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/>
        </a:p>
      </dsp:txBody>
      <dsp:txXfrm>
        <a:off x="2030101" y="1055751"/>
        <a:ext cx="273762" cy="274500"/>
      </dsp:txXfrm>
    </dsp:sp>
    <dsp:sp modelId="{561B7866-997F-49E7-88B2-6CDD68083A4B}">
      <dsp:nvSpPr>
        <dsp:cNvPr id="0" name=""/>
        <dsp:cNvSpPr/>
      </dsp:nvSpPr>
      <dsp:spPr>
        <a:xfrm>
          <a:off x="2583529" y="639573"/>
          <a:ext cx="1844760" cy="11068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Yüzölçüm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/>
            <a:t>742,04 km</a:t>
          </a:r>
          <a:r>
            <a:rPr lang="tr-TR" sz="2000" kern="1200" baseline="30000" dirty="0"/>
            <a:t>2</a:t>
          </a:r>
          <a:endParaRPr lang="tr-TR" sz="2000" kern="1200" dirty="0"/>
        </a:p>
      </dsp:txBody>
      <dsp:txXfrm>
        <a:off x="2615948" y="671992"/>
        <a:ext cx="1779922" cy="1042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/>
          <a:lstStyle>
            <a:lvl1pPr algn="l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 dirty="0"/>
              <a:t>2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3852" y="1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/>
          <a:lstStyle>
            <a:lvl1pPr algn="r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C26718-5025-4841-A901-B95B980A9B2B}" type="datetimeFigureOut">
              <a:rPr lang="tr-TR"/>
              <a:pPr>
                <a:defRPr/>
              </a:pPr>
              <a:t>17.11.2021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29832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 anchor="b"/>
          <a:lstStyle>
            <a:lvl1pPr algn="l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3852" y="9429832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 anchor="b"/>
          <a:lstStyle>
            <a:lvl1pPr algn="r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40E9CB-C3E9-4BC5-9A1F-9AAB7A4FE26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18615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/>
          <a:lstStyle>
            <a:lvl1pPr algn="l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 dirty="0"/>
              <a:t>2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3852" y="1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/>
          <a:lstStyle>
            <a:lvl1pPr algn="r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4F4441-B57C-4BA3-983E-FDB62EAC6C17}" type="datetimeFigureOut">
              <a:rPr lang="tr-TR"/>
              <a:pPr>
                <a:defRPr/>
              </a:pPr>
              <a:t>17.11.2021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82650" y="744538"/>
            <a:ext cx="50927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8" tIns="45921" rIns="91838" bIns="45921" rtlCol="0" anchor="ctr"/>
          <a:lstStyle/>
          <a:p>
            <a:pPr lvl="0"/>
            <a:endParaRPr lang="tr-TR" noProof="0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481" y="4714123"/>
            <a:ext cx="5487041" cy="4468099"/>
          </a:xfrm>
          <a:prstGeom prst="rect">
            <a:avLst/>
          </a:prstGeom>
        </p:spPr>
        <p:txBody>
          <a:bodyPr vert="horz" lIns="91838" tIns="45921" rIns="91838" bIns="45921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1" y="9429832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 anchor="b"/>
          <a:lstStyle>
            <a:lvl1pPr algn="l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3852" y="9429832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 anchor="b"/>
          <a:lstStyle>
            <a:lvl1pPr algn="r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47A2D0-7268-418F-8FCB-61A9A44B2EF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154704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1013"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5200"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7800"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1988"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751" algn="l" defTabSz="966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0103" algn="l" defTabSz="966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453" algn="l" defTabSz="966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803" algn="l" defTabSz="966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dirty="0"/>
              <a:t>tamam</a:t>
            </a:r>
          </a:p>
        </p:txBody>
      </p:sp>
      <p:sp>
        <p:nvSpPr>
          <p:cNvPr id="52228" name="3 Üstbilgi Yer Tutucusu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10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dirty="0"/>
              <a:t>2</a:t>
            </a:r>
          </a:p>
        </p:txBody>
      </p:sp>
      <p:sp>
        <p:nvSpPr>
          <p:cNvPr id="52229" name="4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1006" fontAlgn="base">
              <a:spcBef>
                <a:spcPct val="0"/>
              </a:spcBef>
              <a:spcAft>
                <a:spcPct val="0"/>
              </a:spcAft>
              <a:defRPr/>
            </a:pPr>
            <a:fld id="{CED4D0AB-B139-4CF3-B58F-000331CF515E}" type="slidenum">
              <a:rPr lang="tr-TR" smtClean="0"/>
              <a:pPr defTabSz="97100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3402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Ok+</a:t>
            </a:r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293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Ok+</a:t>
            </a:r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OK+</a:t>
            </a:r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Ok+</a:t>
            </a:r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27</a:t>
            </a:fld>
            <a:endParaRPr lang="tr-T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4084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7564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4761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792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762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6325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125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/>
              <a:t>Ok</a:t>
            </a:r>
            <a:r>
              <a:rPr lang="tr-TR" dirty="0"/>
              <a:t>+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4C01A-1D77-4921-8E66-0F9734BC864A}" type="slidenum">
              <a:rPr lang="tr-TR" smtClean="0"/>
              <a:pPr>
                <a:defRPr/>
              </a:pPr>
              <a:t>3</a:t>
            </a:fld>
            <a:endParaRPr lang="tr-T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91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500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2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/>
              <a:t>Ok</a:t>
            </a:r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/>
              <a:t>Ok+</a:t>
            </a:r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tr-TR"/>
            </a:defPPr>
            <a:lvl1pPr algn="r" defTabSz="966701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81013" indent="-23813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65200" indent="-508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47800" indent="-762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31988" indent="-103188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tr-TR" dirty="0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75443" y="1440180"/>
            <a:ext cx="8470511" cy="1920240"/>
          </a:xfrm>
          <a:ln>
            <a:noFill/>
          </a:ln>
        </p:spPr>
        <p:txBody>
          <a:bodyPr tIns="0" rIns="19334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9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75443" y="3389963"/>
            <a:ext cx="8473799" cy="1840230"/>
          </a:xfrm>
        </p:spPr>
        <p:txBody>
          <a:bodyPr lIns="0" rIns="19334"/>
          <a:lstStyle>
            <a:lvl1pPr marL="0" marR="48335" indent="0" algn="r">
              <a:buNone/>
              <a:defRPr>
                <a:solidFill>
                  <a:schemeClr val="tx1"/>
                </a:solidFill>
              </a:defRPr>
            </a:lvl1pPr>
            <a:lvl2pPr marL="483350" indent="0" algn="ctr">
              <a:buNone/>
            </a:lvl2pPr>
            <a:lvl3pPr marL="966701" indent="0" algn="ctr">
              <a:buNone/>
            </a:lvl3pPr>
            <a:lvl4pPr marL="1450051" indent="0" algn="ctr">
              <a:buNone/>
            </a:lvl4pPr>
            <a:lvl5pPr marL="1933401" indent="0" algn="ctr">
              <a:buNone/>
            </a:lvl5pPr>
            <a:lvl6pPr marL="2416751" indent="0" algn="ctr">
              <a:buNone/>
            </a:lvl6pPr>
            <a:lvl7pPr marL="2900103" indent="0" algn="ctr">
              <a:buNone/>
            </a:lvl7pPr>
            <a:lvl8pPr marL="3383453" indent="0" algn="ctr">
              <a:buNone/>
            </a:lvl8pPr>
            <a:lvl9pPr marL="3866803" indent="0" algn="ctr">
              <a:buNone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1AE0-07CF-4745-8BE5-0479ECA09018}" type="datetime1">
              <a:rPr lang="tr-TR"/>
              <a:pPr>
                <a:defRPr/>
              </a:pPr>
              <a:t>17.11.2021</a:t>
            </a:fld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A00E7B39-6129-47B6-9115-5E2A5F26CBE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17.11.2021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59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17.11.2021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5252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17.11.2021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1198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17.11.2021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765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17.11.2021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tr-TR"/>
            </a:defPPr>
            <a:lvl1pPr algn="r" defTabSz="966701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81013" indent="-23813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65200" indent="-508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47800" indent="-762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31988" indent="-103188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5799-04E8-4401-A3FD-A95681A11CDF}" type="datetime1">
              <a:rPr lang="tr-TR"/>
              <a:pPr>
                <a:defRPr/>
              </a:pPr>
              <a:t>17.11.2021</a:t>
            </a:fld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C066E7C5-615B-4705-8F41-C356D046B90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tr-TR"/>
            </a:defPPr>
            <a:lvl1pPr algn="r" defTabSz="966701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81013" indent="-23813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65200" indent="-508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47800" indent="-762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31988" indent="-103188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tr-TR" dirty="0"/>
              <a:t>/101</a:t>
            </a: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097618" y="3751670"/>
            <a:ext cx="3767108" cy="166338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3738-F3BC-41B3-A77F-46F27A0DB781}" type="datetime1">
              <a:rPr lang="tr-TR"/>
              <a:pPr>
                <a:defRPr/>
              </a:pPr>
              <a:t>17.11.2021</a:t>
            </a:fld>
            <a:endParaRPr lang="tr-TR" dirty="0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BE6B3989-8680-465B-B62E-E8B55F8497D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pic>
        <p:nvPicPr>
          <p:cNvPr id="2051" name="Picture 3" descr="C:\Users\win7\Desktop\Resim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864725" cy="72215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28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1" y="6672264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17.11.2021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9634978"/>
      </p:ext>
    </p:extLst>
  </p:cSld>
  <p:clrMapOvr>
    <a:masterClrMapping/>
  </p:clrMapOvr>
  <p:transition spd="med"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28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1" y="6672264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17.11.2021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9634978"/>
      </p:ext>
    </p:extLst>
  </p:cSld>
  <p:clrMapOvr>
    <a:masterClrMapping/>
  </p:clrMapOvr>
  <p:transition spd="med"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0"/>
            <a:ext cx="9864725" cy="600054"/>
          </a:xfrm>
          <a:prstGeom prst="rect">
            <a:avLst/>
          </a:prstGeom>
          <a:noFill/>
          <a:ln>
            <a:noFill/>
          </a:ln>
        </p:spPr>
        <p:txBody>
          <a:bodyPr lIns="0" tIns="48349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Calibri" pitchFamily="34" charset="0"/>
              </a:rPr>
              <a:t>KARESİ İLÇE MİLLİ EĞİTİM MÜDÜRLÜĞÜ</a:t>
            </a:r>
            <a:endParaRPr lang="tr-TR" sz="800" dirty="0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tr-TR"/>
            </a:defPPr>
            <a:lvl1pPr algn="r" defTabSz="966701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81013" indent="-23813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65200" indent="-508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47800" indent="-762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31988" indent="-103188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BDBC6-B0CA-4C14-B410-894C1B59EC9A}" type="datetime1">
              <a:rPr lang="tr-TR"/>
              <a:pPr>
                <a:defRPr/>
              </a:pPr>
              <a:t>17.11.2021</a:t>
            </a:fld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87949634-B1DF-4554-AF7C-A29E35C741D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17.11.2021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149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17.11.2021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421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883775" cy="10937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70" tIns="48335" rIns="96670" bIns="48335"/>
          <a:lstStyle/>
          <a:p>
            <a:pPr defTabSz="9667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727575" y="-7938"/>
            <a:ext cx="5137150" cy="6699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70" tIns="48335" rIns="96670" bIns="48335"/>
          <a:lstStyle/>
          <a:p>
            <a:pPr defTabSz="9667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14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93713" y="739775"/>
            <a:ext cx="8877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833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614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93713" y="2032000"/>
            <a:ext cx="88773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0" tIns="48335" rIns="96670" bIns="48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93713" y="6673850"/>
            <a:ext cx="2301875" cy="3841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6670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C32B90-520F-40E8-91CC-CFC4A260C5C9}" type="datetime1">
              <a:rPr lang="tr-TR"/>
              <a:pPr>
                <a:defRPr/>
              </a:pPr>
              <a:t>17.11.2021</a:t>
            </a:fld>
            <a:endParaRPr lang="tr-TR" dirty="0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876550" y="6673850"/>
            <a:ext cx="3617913" cy="3841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6670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548688" y="6673850"/>
            <a:ext cx="822325" cy="3841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96670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49FA88-F694-4C93-BF18-16E0431D6D5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grpSp>
        <p:nvGrpSpPr>
          <p:cNvPr id="6153" name="1 Grup"/>
          <p:cNvGrpSpPr>
            <a:grpSpLocks/>
          </p:cNvGrpSpPr>
          <p:nvPr/>
        </p:nvGrpSpPr>
        <p:grpSpPr bwMode="auto">
          <a:xfrm>
            <a:off x="-20638" y="212725"/>
            <a:ext cx="9904413" cy="681038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67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67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pic>
        <p:nvPicPr>
          <p:cNvPr id="3075" name="Picture 3" descr="C:\Users\win7\Desktop\Resim3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9" y="-20638"/>
            <a:ext cx="9861585" cy="72215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82" r:id="rId1"/>
    <p:sldLayoutId id="2147486683" r:id="rId2"/>
    <p:sldLayoutId id="2147486691" r:id="rId3"/>
    <p:sldLayoutId id="2147486693" r:id="rId4"/>
    <p:sldLayoutId id="2147486694" r:id="rId5"/>
    <p:sldLayoutId id="2147486695" r:id="rId6"/>
    <p:sldLayoutId id="2147486696" r:id="rId7"/>
    <p:sldLayoutId id="2147486697" r:id="rId8"/>
    <p:sldLayoutId id="2147486698" r:id="rId9"/>
    <p:sldLayoutId id="2147486699" r:id="rId10"/>
    <p:sldLayoutId id="2147486700" r:id="rId11"/>
    <p:sldLayoutId id="2147486701" r:id="rId12"/>
    <p:sldLayoutId id="2147486702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5pPr>
      <a:lvl6pPr marL="457070" algn="l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6pPr>
      <a:lvl7pPr marL="914137" algn="l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7pPr>
      <a:lvl8pPr marL="1371206" algn="l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8pPr>
      <a:lvl9pPr marL="1828276" algn="l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4688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65200" indent="-258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2206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2206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36732" indent="-22234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30072" indent="-19334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0081" indent="-193340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093" indent="-19334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3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667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5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334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167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001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83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668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1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ctrTitle"/>
          </p:nvPr>
        </p:nvSpPr>
        <p:spPr>
          <a:xfrm>
            <a:off x="1289024" y="2743194"/>
            <a:ext cx="7205680" cy="314327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T.C.</a:t>
            </a:r>
            <a:b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KARESİ KAYMAKAMLIĞI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İlçe Milli Eğitim Müdürlüğü</a:t>
            </a:r>
            <a:b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2021-2022 EĞİTİM ÖĞRETİM YILI</a:t>
            </a:r>
            <a:b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Brifing Dosyası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1253E9-19C1-4B0E-8C91-A7FBD08C036F}" type="slidenum">
              <a:rPr lang="tr-TR"/>
              <a:pPr>
                <a:defRPr/>
              </a:pPr>
              <a:t>1</a:t>
            </a:fld>
            <a:endParaRPr lang="tr-TR" dirty="0"/>
          </a:p>
        </p:txBody>
      </p:sp>
      <p:pic>
        <p:nvPicPr>
          <p:cNvPr id="4100" name="Picture 4" descr="D:\Selçuk DOĞAN\KARESİ\JPGLER\KARESİ KAYMAKAMLIĞ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30" y="242864"/>
            <a:ext cx="1714512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9882" y="171426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0" y="957244"/>
            <a:ext cx="986472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tr-TR" sz="2800" b="1" dirty="0">
                <a:solidFill>
                  <a:schemeClr val="accent1"/>
                </a:solidFill>
              </a:rPr>
              <a:t>ÖĞRENCİ SAYILARI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60330" y="6001811"/>
            <a:ext cx="90726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b="1" dirty="0">
                <a:solidFill>
                  <a:srgbClr val="000000"/>
                </a:solidFill>
              </a:rPr>
              <a:t>NOT:</a:t>
            </a:r>
          </a:p>
          <a:p>
            <a:r>
              <a:rPr lang="tr-TR" sz="1100" dirty="0">
                <a:solidFill>
                  <a:srgbClr val="000000"/>
                </a:solidFill>
              </a:rPr>
              <a:t>*</a:t>
            </a:r>
            <a:r>
              <a:rPr lang="tr-TR" sz="1100" dirty="0"/>
              <a:t>2021-2022 eğitim öğretim yılı resmi  öğrenci sayılarına ait sayısal veriler 06.10.2021 tarihli e-okul verileridir.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  <p:graphicFrame>
        <p:nvGraphicFramePr>
          <p:cNvPr id="9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031855"/>
              </p:ext>
            </p:extLst>
          </p:nvPr>
        </p:nvGraphicFramePr>
        <p:xfrm>
          <a:off x="2268066" y="2016274"/>
          <a:ext cx="5643602" cy="381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1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Okul</a:t>
                      </a:r>
                      <a:r>
                        <a:rPr lang="tr-TR" baseline="0" dirty="0"/>
                        <a:t> Türü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2021-2022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Okul</a:t>
                      </a:r>
                      <a:r>
                        <a:rPr lang="tr-TR" baseline="0" dirty="0"/>
                        <a:t> Öncesi </a:t>
                      </a:r>
                      <a:r>
                        <a:rPr lang="tr-TR" sz="1200" baseline="0" dirty="0"/>
                        <a:t>(İlkokul ve Ortaokul bünyesindeki anasınıfları dahil)</a:t>
                      </a:r>
                      <a:endParaRPr lang="tr-TR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İlkokul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Ortaokul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Ortaöğretim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Mesleki Eğitim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b="1" dirty="0"/>
                        <a:t>TOPLAM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32866 (Özel  Okullar Hariç)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BAĞIMSIZ ANAOKULLARI (Okul Detaylı - Resmi)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  <p:graphicFrame>
        <p:nvGraphicFramePr>
          <p:cNvPr id="8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013490"/>
              </p:ext>
            </p:extLst>
          </p:nvPr>
        </p:nvGraphicFramePr>
        <p:xfrm>
          <a:off x="197642" y="1728242"/>
          <a:ext cx="9469440" cy="2224214"/>
        </p:xfrm>
        <a:graphic>
          <a:graphicData uri="http://schemas.openxmlformats.org/drawingml/2006/table">
            <a:tbl>
              <a:tblPr/>
              <a:tblGrid>
                <a:gridCol w="439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7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7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57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72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72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72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25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25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256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71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837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Zübeyde Hanım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Nuran Oğuz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Nazende Kurşun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Ali Rıza Güçkan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2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Naciye Kabakçı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Sıdıka Sami Kula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Süeybe Karakuş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Şehit Mesut Yağan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Ömer Kurşun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9034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BAĞIMSIZ ANAOKULLARI (Okul Detaylı - Özel)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  <p:graphicFrame>
        <p:nvGraphicFramePr>
          <p:cNvPr id="8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22648"/>
              </p:ext>
            </p:extLst>
          </p:nvPr>
        </p:nvGraphicFramePr>
        <p:xfrm>
          <a:off x="197642" y="1584226"/>
          <a:ext cx="9469440" cy="4248474"/>
        </p:xfrm>
        <a:graphic>
          <a:graphicData uri="http://schemas.openxmlformats.org/drawingml/2006/table">
            <a:tbl>
              <a:tblPr/>
              <a:tblGrid>
                <a:gridCol w="439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7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7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57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72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72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72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25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25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256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38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877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PAPATYA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YENİ BALIKESİR KAPLAN MIDIK 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93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BAHÇEŞEHİR ANAOKULU BALIKESİR Ş.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KARESİ SEVGİ BAHÇESİ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SEFAKÖY LALE BAHÇESİ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ÇAMLICA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PAŞAALANI GÜLBAHÇESİ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BALIKESİR ŞEKERLİK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VİCDANİYE MİNİK CEVHERLER 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LALEZAR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BALIKESİR STEM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KARINCA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ALTIN ÇOCUK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MİNİK HAYALLER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KARESİ AYDEDE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GÜNIŞIĞIM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İSABET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MİNİK DÜNYAM ON ANAOKULU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21327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BÜNYESİNDE ANASINIFI BARINDIRAN OKULLAR (Okul Detaylı - Resmi)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  <p:graphicFrame>
        <p:nvGraphicFramePr>
          <p:cNvPr id="8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38464"/>
              </p:ext>
            </p:extLst>
          </p:nvPr>
        </p:nvGraphicFramePr>
        <p:xfrm>
          <a:off x="401771" y="1656234"/>
          <a:ext cx="9061181" cy="4945003"/>
        </p:xfrm>
        <a:graphic>
          <a:graphicData uri="http://schemas.openxmlformats.org/drawingml/2006/table">
            <a:tbl>
              <a:tblPr/>
              <a:tblGrid>
                <a:gridCol w="454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5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6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3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29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29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29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378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37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378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Şube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Nisan Şehit Deniz Göçkün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Merkez Turplu ilkokulu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Fatih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Atatürk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Alişuuri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Kalaycılar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Sakarya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Sevinç Kurşun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Ali Hikmet Paşa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Bakacak Şehit Yüksel Bayhan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Kocaavşar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0 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Kabakdere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Kamçıllı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Deliktaş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Merkez Ece Amca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Merkez Zafer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Yeniköy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Ercan Kıvrak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0 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Ovacık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Tatlıpınar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Şamlı Şehit Mustafa Adışen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5195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Üç</a:t>
                      </a:r>
                      <a:r>
                        <a:rPr lang="tr-TR" sz="9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Pınarlı Şehit Ali İlkokulu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Aktarma Naile Erol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Gülcan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Çiğdem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Batubey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Kabakdere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Kayabey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Şehit Ferruh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Kulaoğlu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08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14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AİLE VE SOSYAL POLİTİKALAR BAKANLIĞI İLE DİYANET İŞLERİ BAŞKANLIĞINA </a:t>
            </a:r>
          </a:p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BAĞLI KURUMLARDA ÖĞRENİM GÖREN OKUL ÖNCESİ ÖĞRENCİ SAYILARI </a:t>
            </a:r>
          </a:p>
        </p:txBody>
      </p:sp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342824"/>
              </p:ext>
            </p:extLst>
          </p:nvPr>
        </p:nvGraphicFramePr>
        <p:xfrm>
          <a:off x="971923" y="4608562"/>
          <a:ext cx="7920878" cy="2139629"/>
        </p:xfrm>
        <a:graphic>
          <a:graphicData uri="http://schemas.openxmlformats.org/drawingml/2006/table">
            <a:tbl>
              <a:tblPr/>
              <a:tblGrid>
                <a:gridCol w="325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1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41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4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4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40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40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40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54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r-TR" sz="1000" b="0" i="0" u="none" strike="noStrike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r-TR" sz="1000" b="0" i="0" u="none" strike="noStrike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Şube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r-TR" sz="1000" b="0" i="0" u="none" strike="noStrike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423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r-TR" sz="1000" b="0" i="0" u="none" strike="noStrike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r-TR" sz="1000" b="0" i="0" u="none" strike="noStrike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r-TR" sz="1000" b="0" i="0" u="none" strike="noStrike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3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ÖZEL KARAMEL GÜNDÜZ BAKIMEVİ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3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ÖZEL RENKLİ KALEMLERİM GÜNDÜZ BAKIMEVİ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3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ÖZEL MAKİ-2 GÜNDÜZ BAKIMEVİ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3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 Adım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Gündüz Bakımevi ile Çocuk Klübü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3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Kırmızı Pabuçlar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3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KÜÇÜK İMZALARGÜNDÜZ BAKIM 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678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ÖZEL KÜÇÜK İMZALAR 2 KREŞ VE GÜNDÜZ BAKIMEVİ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93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zıp zıp kanguru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1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  <p:graphicFrame>
        <p:nvGraphicFramePr>
          <p:cNvPr id="9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8309"/>
              </p:ext>
            </p:extLst>
          </p:nvPr>
        </p:nvGraphicFramePr>
        <p:xfrm>
          <a:off x="990362" y="1880574"/>
          <a:ext cx="7884000" cy="2376262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718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Şube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854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22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Bilal-i Habeşi Cami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22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Sakarya Fatih Camii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Kur'an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22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Toki Yeni Mahalle Camii Kur'an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22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BALIKESİR HATİPLER CAMİİ KIZ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22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BALIKESİR SEFAKÖY KIZ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151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BALIKESİR KARESİ PAŞAALANI CAMİİ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522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KARESİ ALTAY CAMİ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522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Hz .Ebubekir Camii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151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SAKARYA MAHALLESİ BAĞLARBAŞI CAMİİ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17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971922" y="1600419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ctr">
              <a:defRPr/>
            </a:pPr>
            <a:r>
              <a:rPr lang="tr-TR" sz="1200" b="1" u="sng" dirty="0"/>
              <a:t>Diyanet İşleri Başkanlığına  Bağlı Kurumlarda Öğrenim Gören Okul Öncesi Öğrenci Sayıları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971922" y="4317254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ctr">
              <a:defRPr/>
            </a:pPr>
            <a:r>
              <a:rPr lang="tr-TR" sz="1200" b="1" u="sng" dirty="0"/>
              <a:t>Aile Ve Sosyal Politikalar Bakanlığına Bağlı Kurumlarda Öğrenim Gören Okul Öncesi Öğrenci Sayıları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21711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İLKOKULLAR (Okul Detaylı - Resmi)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  <p:graphicFrame>
        <p:nvGraphicFramePr>
          <p:cNvPr id="8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727312"/>
              </p:ext>
            </p:extLst>
          </p:nvPr>
        </p:nvGraphicFramePr>
        <p:xfrm>
          <a:off x="288822" y="1291043"/>
          <a:ext cx="9287080" cy="5815181"/>
        </p:xfrm>
        <a:graphic>
          <a:graphicData uri="http://schemas.openxmlformats.org/drawingml/2006/table">
            <a:tbl>
              <a:tblPr/>
              <a:tblGrid>
                <a:gridCol w="407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4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16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83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97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97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97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81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6816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681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Umut Özel Eğitim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 Nisan Şehit Deniz Göçkün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Merkez Turplu ilkokulu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Fatih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Atatürk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Alişuuri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İkili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Kalaycılar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Beyköy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Albay Tayyar-Nuran Oğuz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Sakarya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Sevinç Kurşun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 Hikmet Paşa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Bakacak Şehit Yüksel Bayhan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Kocaavşar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Kabakdere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Kamçıllı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Şehit Jandarma Teğmen Cengiz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Evranos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İ.O.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Deliktaş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Merkez Ece Amca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Merkez Zafer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Yeniköy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Ercan Kıvrak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956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Ovacık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Tatlıpınar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Şamlı Şehit Mustafa Adışen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4966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Üçpınarlı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Şehit Ali İlkokulu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Yağcılar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Naipli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80206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Aktarma Naile Erol Gülcan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Yaylabayır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36000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İLKOKULLAR (Okul Detaylı - Özel)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  <p:graphicFrame>
        <p:nvGraphicFramePr>
          <p:cNvPr id="8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305062"/>
              </p:ext>
            </p:extLst>
          </p:nvPr>
        </p:nvGraphicFramePr>
        <p:xfrm>
          <a:off x="539874" y="1800250"/>
          <a:ext cx="8459517" cy="2304256"/>
        </p:xfrm>
        <a:graphic>
          <a:graphicData uri="http://schemas.openxmlformats.org/drawingml/2006/table">
            <a:tbl>
              <a:tblPr/>
              <a:tblGrid>
                <a:gridCol w="392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8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5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60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21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21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21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72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723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723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452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287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YENİ BALIKESİR KAPLAN MIDIK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BAHÇEŞEHİR İLKOKULU BALIKESİR ŞUBESİ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İSABET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55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YEDİ İKLİM BENGİ KOLEJİ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Özel 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ALTIN ÇOCUK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655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ORTAOKULLAR (Okul Detaylı – Resmi+ İ.H.OO)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  <p:graphicFrame>
        <p:nvGraphicFramePr>
          <p:cNvPr id="7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44203"/>
              </p:ext>
            </p:extLst>
          </p:nvPr>
        </p:nvGraphicFramePr>
        <p:xfrm>
          <a:off x="89629" y="1326576"/>
          <a:ext cx="9685465" cy="5455513"/>
        </p:xfrm>
        <a:graphic>
          <a:graphicData uri="http://schemas.openxmlformats.org/drawingml/2006/table">
            <a:tbl>
              <a:tblPr/>
              <a:tblGrid>
                <a:gridCol w="339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5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14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3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38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14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14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14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50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561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740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63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096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Şule Yüksel Şenler Kız Anadolu İmam Hatip 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Dr. Ayşe Hümeyra Ökten Kız Anadolu İ.H.L.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Gazi 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Şamlı 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Balıkesir 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Umut Özel Eğitim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Fatih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Karahallılar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Çiğdem Batubey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 Hikmet Paşa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Mehmet Şeref Eğinlioğlu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Kabakdere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Bakacak Şehit Yüksel Bayhan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Kocaavşar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Ovacık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Kayabey Şehit Ferruh Kulaoğlu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Yeniköy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Şehit Jandarma Teğmen Cengiz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Evranos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O.O.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Tatlıpınar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688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Şamlı Şehit Mustafa Adışen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Şehit Yüzbaşı İlker Acar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Balıkesir Karesi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Mehmet Azman Çavuş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Albay Cafer Tayyar-Nuran Oğuz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Deliktaş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Necip Fazıl Kısakürek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Şehit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Astsubay Cemil Erkek Ortaokulu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81942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ORTAOKULLAR (Okul Detaylı - Özel)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  <p:graphicFrame>
        <p:nvGraphicFramePr>
          <p:cNvPr id="8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87124"/>
              </p:ext>
            </p:extLst>
          </p:nvPr>
        </p:nvGraphicFramePr>
        <p:xfrm>
          <a:off x="459887" y="1872258"/>
          <a:ext cx="8944950" cy="2448270"/>
        </p:xfrm>
        <a:graphic>
          <a:graphicData uri="http://schemas.openxmlformats.org/drawingml/2006/table">
            <a:tbl>
              <a:tblPr/>
              <a:tblGrid>
                <a:gridCol w="392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8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63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60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21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21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621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723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723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4723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329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954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YENİ BALIKESİR KAPLAN MIDIK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BAHÇEŞEHİR ORTAOKULU BALIKESİR ŞUBESİ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87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İSABET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16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YEDİ İKLİM BENGİ KOLEJİ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87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BALIKESİR BİREY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87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BALIKESİR SINAV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162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LİSELER (Okul Detaylı - Resmi)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  <p:graphicFrame>
        <p:nvGraphicFramePr>
          <p:cNvPr id="8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657678"/>
              </p:ext>
            </p:extLst>
          </p:nvPr>
        </p:nvGraphicFramePr>
        <p:xfrm>
          <a:off x="312398" y="1326576"/>
          <a:ext cx="9239928" cy="5348642"/>
        </p:xfrm>
        <a:graphic>
          <a:graphicData uri="http://schemas.openxmlformats.org/drawingml/2006/table">
            <a:tbl>
              <a:tblPr/>
              <a:tblGrid>
                <a:gridCol w="407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8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9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97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464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6816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681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796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613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Şule Yüksel Şenler Kız 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Dr. Ayşe Hümeyra Ökten Kız 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Balıkesir 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Gazi Mustafa Kemal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Balıkesir İMKB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Atatürk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Hacıilbey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T.C. Ziraat Bankası Güzel Sanatlar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Güzel Sanatlar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Kurtdereli Mehmet Pehlivan Spor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Spor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Sırrı Yırcalı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Rahmi Kula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Fatma-Emin Kutvar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Balıkesir Muharrem Hasbi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İnebey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Zühtü Özkardaşlar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Albay C. Tayyar-Nuran Oğuz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318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Balıkesir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Adnan Menderes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Şehit Turgut Solak Fen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Fen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İstanbulluoğlu Sosyal Bilimler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Sosyal Bilimler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Firdevs Hattatoğlu Özel Eğitim Meslek 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Eğitim Meslek Okulu (Zihinsel Engelliler)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İl Özel İdare Özel Eğitim Uygulama Okulu III. Kademe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Eğitim Uygulama Okulu ( III. Kademe)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0367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248" y="1126016"/>
            <a:ext cx="435771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5pPr>
            <a:lvl6pPr marL="457070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6pPr>
            <a:lvl7pPr marL="914137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7pPr>
            <a:lvl8pPr marL="1371206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8pPr>
            <a:lvl9pPr marL="1828276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tr-TR" altLang="tr-TR" sz="2400" b="1" dirty="0"/>
              <a:t>Bizim için “Eğitim” sevgidir…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32296" y="1957376"/>
            <a:ext cx="4714876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altLang="tr-TR" sz="2000" b="1" dirty="0">
                <a:latin typeface="+mn-lt"/>
              </a:rPr>
              <a:t>Hayatı ve çocukları birer armağan görerek,</a:t>
            </a:r>
          </a:p>
          <a:p>
            <a:pPr marL="342900" indent="-342900" algn="ctr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altLang="tr-TR" sz="2000" b="1" dirty="0">
                <a:latin typeface="+mn-lt"/>
              </a:rPr>
              <a:t>bütün gücümüzle onlara katılmaya ve</a:t>
            </a:r>
          </a:p>
          <a:p>
            <a:pPr marL="342900" indent="-342900" algn="ctr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altLang="tr-TR" sz="2000" b="1" dirty="0">
                <a:latin typeface="+mn-lt"/>
              </a:rPr>
              <a:t>anlam katmaya çalışıyoruz…</a:t>
            </a:r>
          </a:p>
        </p:txBody>
      </p:sp>
      <p:sp>
        <p:nvSpPr>
          <p:cNvPr id="7" name="9 Dikdörtgen"/>
          <p:cNvSpPr/>
          <p:nvPr/>
        </p:nvSpPr>
        <p:spPr>
          <a:xfrm>
            <a:off x="251842" y="3814764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400" b="1" dirty="0">
                <a:latin typeface="+mj-lt"/>
              </a:rPr>
              <a:t>ÖNCE EĞİTİM</a:t>
            </a:r>
          </a:p>
        </p:txBody>
      </p:sp>
      <p:pic>
        <p:nvPicPr>
          <p:cNvPr id="8" name="il_fi" descr="http://i.milliyet.com.tr/YeniAnaResim/2010/06/14/fft99_mf694033.Jpe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75238" y="4814896"/>
            <a:ext cx="428628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ocu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6214" y="1885938"/>
            <a:ext cx="237384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8" y="4743458"/>
            <a:ext cx="4143404" cy="2461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LİSELER (Okul Detaylı - Özel)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  <p:graphicFrame>
        <p:nvGraphicFramePr>
          <p:cNvPr id="8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035974"/>
              </p:ext>
            </p:extLst>
          </p:nvPr>
        </p:nvGraphicFramePr>
        <p:xfrm>
          <a:off x="302719" y="1656234"/>
          <a:ext cx="9259286" cy="2160241"/>
        </p:xfrm>
        <a:graphic>
          <a:graphicData uri="http://schemas.openxmlformats.org/drawingml/2006/table">
            <a:tbl>
              <a:tblPr/>
              <a:tblGrid>
                <a:gridCol w="407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42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9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97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6816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681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246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629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029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BALIKESİR BİREY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029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BALIKESİR SINAV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58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BALIKESİR BİREY FEN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Fen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58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BALIKESİR SINAV FEN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Fen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58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BALIKESİR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KAPLAN MIDIK ANADOLU LİSESİ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Anadolu Lisesi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Normal Öğretim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100" dirty="0"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100" dirty="0"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100" dirty="0"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100" dirty="0"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100" dirty="0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100" dirty="0"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58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BALIKESİR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KAPLAN MIDIK FEN LİSESİ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Fen Lisesi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Normal Öğretim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0585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3713" y="1152177"/>
            <a:ext cx="8877300" cy="432049"/>
          </a:xfrm>
        </p:spPr>
        <p:txBody>
          <a:bodyPr/>
          <a:lstStyle/>
          <a:p>
            <a:pPr algn="ctr"/>
            <a:r>
              <a:rPr lang="tr-TR" sz="2000" b="1" dirty="0">
                <a:solidFill>
                  <a:srgbClr val="4F81BD"/>
                </a:solidFill>
              </a:rPr>
              <a:t>İlçemiz Birleştirilmiş Sınıf Öğretmen - Öğrenci  Sayıları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27691"/>
              </p:ext>
            </p:extLst>
          </p:nvPr>
        </p:nvGraphicFramePr>
        <p:xfrm>
          <a:off x="323850" y="1728242"/>
          <a:ext cx="9217018" cy="1479579"/>
        </p:xfrm>
        <a:graphic>
          <a:graphicData uri="http://schemas.openxmlformats.org/drawingml/2006/table">
            <a:tbl>
              <a:tblPr/>
              <a:tblGrid>
                <a:gridCol w="1895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4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12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12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12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12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335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335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72648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Balıkesir Karesi</a:t>
                      </a:r>
                      <a:r>
                        <a:rPr lang="tr-TR" sz="900" b="1" i="0" u="none" strike="noStrike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İlkokul Birleştirilmiş Sınıflı Okul ve Öğrenci Sayısı (2020-2021 Eğitim Öğretim Yılı)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28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İLÇE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Birleştirilmiş</a:t>
                      </a:r>
                      <a:r>
                        <a:rPr lang="tr-TR" sz="9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sınıflı okul sayısı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07" marR="6507" marT="650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Derslik Sayısı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Birleştirilmişi Sınıflarda</a:t>
                      </a:r>
                      <a:b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</a:br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Okuyan Öğrenci Sayı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Birleştirilmiş Sınıf </a:t>
                      </a:r>
                      <a:b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</a:br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Okutan Öğretmen Sayısı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Birleştirilmiş Sınıf Öğrenci Oranı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Birleştirilmiş Sınıf Okutan Öğretmen Oranı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07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Erkek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Kız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Toplam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Toplam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553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Karesi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184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%0,52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%0,91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043930" y="36368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rgbClr val="4F81BD"/>
                </a:solidFill>
              </a:rPr>
              <a:t>2021-2022 Eğitim Öğretim Yılı Birleştirilmiş Sınıflı Öğrenci Sayıları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  <p:graphicFrame>
        <p:nvGraphicFramePr>
          <p:cNvPr id="9" name="4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57296"/>
              </p:ext>
            </p:extLst>
          </p:nvPr>
        </p:nvGraphicFramePr>
        <p:xfrm>
          <a:off x="315451" y="4077378"/>
          <a:ext cx="9217023" cy="2733051"/>
        </p:xfrm>
        <a:graphic>
          <a:graphicData uri="http://schemas.openxmlformats.org/drawingml/2006/table">
            <a:tbl>
              <a:tblPr/>
              <a:tblGrid>
                <a:gridCol w="1997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1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22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04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04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04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04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004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0041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004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0041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0041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0041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0041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0041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0041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0041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00415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16083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KARESİ</a:t>
                      </a:r>
                    </a:p>
                  </a:txBody>
                  <a:tcPr marL="6996" marR="6996" marT="6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DERSLİK</a:t>
                      </a:r>
                      <a:r>
                        <a:rPr lang="tr-TR" sz="1100" b="1" i="0" u="none" strike="noStrike" baseline="0" dirty="0">
                          <a:solidFill>
                            <a:schemeClr val="bg1"/>
                          </a:solidFill>
                          <a:latin typeface="+mj-lt"/>
                        </a:rPr>
                        <a:t> SAYISI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ÖĞRETMEN SAYISI </a:t>
                      </a:r>
                    </a:p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(idareciler Dahil)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1. Sınıf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2. Sınıflar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3.Sınıflar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4. Sınıflar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16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409">
                <a:tc>
                  <a:txBody>
                    <a:bodyPr/>
                    <a:lstStyle/>
                    <a:p>
                      <a:pPr algn="l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AKTARMA NAİLE EROL GÜLCAN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BEYKÖY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DELİKTAŞ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KALAYCILAR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KAMÇILLI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MERKEZ TURPLU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NAİPLİ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OVACIK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YAĞCILAR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YAYLABAYIR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PANSİYONLU OKULLAR KAPASİTE/ MEVCUT DURUMLARI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  <p:graphicFrame>
        <p:nvGraphicFramePr>
          <p:cNvPr id="8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27563"/>
              </p:ext>
            </p:extLst>
          </p:nvPr>
        </p:nvGraphicFramePr>
        <p:xfrm>
          <a:off x="746678" y="1656234"/>
          <a:ext cx="8371367" cy="3744415"/>
        </p:xfrm>
        <a:graphic>
          <a:graphicData uri="http://schemas.openxmlformats.org/drawingml/2006/table">
            <a:tbl>
              <a:tblPr/>
              <a:tblGrid>
                <a:gridCol w="2972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3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08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528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441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KONTENJAN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(KAPASİTE)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MEVCUT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135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91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İstanbulluoğlu Sosyal Bilimler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Sosyal Bilimler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91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Balıkesir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34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Şehit Turgut Solak Fen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Fen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34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Adnan Menderes Anadolu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74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Dr. Ayşe Hümeyra Ökten Kız Anadolu İmam Hatip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Anadolu İmam Hatip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+mn-lt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+mn-lt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100" dirty="0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100" dirty="0">
                          <a:latin typeface="+mn-lt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100" dirty="0">
                          <a:latin typeface="+mn-lt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34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Balıkesir Anadolu İmam Hatip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İmam Hatip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474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Balıkesir İMKB Mesleki ve Teknik Anadolu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Anadolu Meslek Programı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234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T.C. Ziraat Bankası Güzel Sanatlar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Güzel Sanatlar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34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Kurtdereli Mehmet Pehlivan Spor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Spor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474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Şule Yüksel Şenler Kız Anadolu İmam Hatip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Anadolu İmam Hatip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2345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1526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101"/>
            <a:ext cx="9864725" cy="97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55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289024" y="3457574"/>
            <a:ext cx="7704856" cy="23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tr-TR" b="1" dirty="0"/>
              <a:t>2021-2022 Eğitim Öğretim Yılında 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tr-TR" sz="2200" b="1" dirty="0"/>
              <a:t>549</a:t>
            </a:r>
            <a:r>
              <a:rPr lang="tr-TR" b="1" dirty="0"/>
              <a:t> </a:t>
            </a:r>
            <a:r>
              <a:rPr lang="tr-TR" dirty="0"/>
              <a:t>İlkokul Ortaokul öğrencisi,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tr-TR" sz="2200" b="1" dirty="0"/>
              <a:t>93 </a:t>
            </a:r>
            <a:r>
              <a:rPr lang="tr-TR" dirty="0"/>
              <a:t>Lise öğrencisi, 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tr-TR" sz="2200" b="1" dirty="0"/>
              <a:t>190 </a:t>
            </a:r>
            <a:r>
              <a:rPr lang="tr-TR" dirty="0"/>
              <a:t>Özel Eğitim öğrencisi ile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tr-TR" dirty="0"/>
              <a:t>Toplamda</a:t>
            </a:r>
            <a:r>
              <a:rPr lang="tr-TR" sz="2200" b="1" dirty="0"/>
              <a:t> 832 </a:t>
            </a:r>
            <a:r>
              <a:rPr lang="tr-TR" dirty="0"/>
              <a:t>öğrencimiz taşımalı eğitim kapsamında  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tr-TR" sz="2200" b="1" dirty="0"/>
              <a:t>74 </a:t>
            </a:r>
            <a:r>
              <a:rPr lang="tr-TR" dirty="0"/>
              <a:t>araç ile taşınmaktadır.</a:t>
            </a:r>
          </a:p>
        </p:txBody>
      </p:sp>
      <p:pic>
        <p:nvPicPr>
          <p:cNvPr id="6" name="Picture 2" descr="http://www.edessatv.com/images/haberler/akcakalede_egitim_sorununa_tasimali_egitim_cozumu_h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3734" y="957244"/>
            <a:ext cx="521497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Metin kutusu"/>
          <p:cNvSpPr txBox="1">
            <a:spLocks noChangeArrowheads="1"/>
          </p:cNvSpPr>
          <p:nvPr/>
        </p:nvSpPr>
        <p:spPr bwMode="auto">
          <a:xfrm>
            <a:off x="860396" y="1957376"/>
            <a:ext cx="328611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/>
              <a:t>TAŞIMALI EĞİTİM</a:t>
            </a:r>
            <a:endParaRPr lang="tr-TR" sz="2400" b="1" dirty="0">
              <a:latin typeface="Arial" charset="0"/>
              <a:cs typeface="Arial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24</a:t>
            </a:fld>
            <a:endParaRPr lang="tr-TR" dirty="0"/>
          </a:p>
        </p:txBody>
      </p:sp>
      <p:graphicFrame>
        <p:nvGraphicFramePr>
          <p:cNvPr id="5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757528"/>
              </p:ext>
            </p:extLst>
          </p:nvPr>
        </p:nvGraphicFramePr>
        <p:xfrm>
          <a:off x="574645" y="1800250"/>
          <a:ext cx="8715434" cy="23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94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3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8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9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82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11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7879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Taşımalı Eğitim Genel Durum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8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Dönem 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İlkokul + Ortaokul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Ortaöğretim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Taşınan Öğrenci Sayısı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Tüm Öğrenci Sayısı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Oran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Taşınan Öğrenci Sayısı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Tüm Öğrenci Sayısı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Oran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2018-2019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19.496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%2,85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11.479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%0,71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2019-2020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19.496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%3,16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11.479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%0,46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2021-2022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549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17.904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%3,06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11.488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%0,80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8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defRPr/>
            </a:pPr>
            <a:r>
              <a:rPr lang="tr-TR" sz="1800" b="1" dirty="0">
                <a:solidFill>
                  <a:schemeClr val="accent1"/>
                </a:solidFill>
              </a:rPr>
              <a:t>TAŞIMALI EĞİTİM ÖĞRENCİ SAYILARI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647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84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  <p:graphicFrame>
        <p:nvGraphicFramePr>
          <p:cNvPr id="5" name="Tablo 19"/>
          <p:cNvGraphicFramePr>
            <a:graphicFrameLocks noGrp="1"/>
          </p:cNvGraphicFramePr>
          <p:nvPr/>
        </p:nvGraphicFramePr>
        <p:xfrm>
          <a:off x="860396" y="1457310"/>
          <a:ext cx="8429684" cy="190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15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3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34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14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40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Taşıma ve Yemek Maliyeti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TAŞIMA MALİYETİ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YEMEK MALİYETİ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TOPLAM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2018-2019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3.493.661,43TL</a:t>
                      </a:r>
                      <a:endParaRPr kumimoji="0"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476.436,17TL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3.970.097,60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2019-2020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2.515.010,86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516.036,96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3.031.047,82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2021-2022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4.057.693,60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687.994,82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4.745.688,42</a:t>
                      </a:r>
                      <a:r>
                        <a:rPr kumimoji="0" lang="tr-TR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TL</a:t>
                      </a:r>
                      <a:endParaRPr kumimoji="0"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8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defRPr/>
            </a:pPr>
            <a:r>
              <a:rPr lang="tr-TR" sz="1800" b="1" dirty="0">
                <a:solidFill>
                  <a:schemeClr val="accent1"/>
                </a:solidFill>
              </a:rPr>
              <a:t>TAŞIMALI EĞİTİM MAALİYETLERİ</a:t>
            </a:r>
          </a:p>
        </p:txBody>
      </p:sp>
      <p:graphicFrame>
        <p:nvGraphicFramePr>
          <p:cNvPr id="11" name="Grafik 10"/>
          <p:cNvGraphicFramePr/>
          <p:nvPr>
            <p:extLst>
              <p:ext uri="{D42A27DB-BD31-4B8C-83A1-F6EECF244321}">
                <p14:modId xmlns:p14="http://schemas.microsoft.com/office/powerpoint/2010/main" val="3956351975"/>
              </p:ext>
            </p:extLst>
          </p:nvPr>
        </p:nvGraphicFramePr>
        <p:xfrm>
          <a:off x="323850" y="3744466"/>
          <a:ext cx="4320480" cy="334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k 11"/>
          <p:cNvGraphicFramePr/>
          <p:nvPr>
            <p:extLst>
              <p:ext uri="{D42A27DB-BD31-4B8C-83A1-F6EECF244321}">
                <p14:modId xmlns:p14="http://schemas.microsoft.com/office/powerpoint/2010/main" val="3163688508"/>
              </p:ext>
            </p:extLst>
          </p:nvPr>
        </p:nvGraphicFramePr>
        <p:xfrm>
          <a:off x="4932362" y="3744466"/>
          <a:ext cx="4608511" cy="316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7101"/>
            <a:ext cx="9864725" cy="97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34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04442"/>
            <a:ext cx="9864725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r-TR" sz="2000" b="1" dirty="0">
                <a:solidFill>
                  <a:schemeClr val="accent1"/>
                </a:solidFill>
              </a:rPr>
              <a:t>2021 LGS (LİSELERE GİRİŞ SINAVI) SONUÇLARI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721319" y="5624154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/>
              <a:t>Son 3 yılda İlçemiz LGS tüm branşlarda İl ve Türkiye Ortalamalarının üzerindedir.</a:t>
            </a:r>
          </a:p>
        </p:txBody>
      </p:sp>
      <p:sp>
        <p:nvSpPr>
          <p:cNvPr id="8" name="7 Dikdörtgen"/>
          <p:cNvSpPr/>
          <p:nvPr/>
        </p:nvSpPr>
        <p:spPr>
          <a:xfrm>
            <a:off x="288892" y="6315094"/>
            <a:ext cx="89297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b="1" dirty="0">
                <a:latin typeface="+mj-lt"/>
              </a:rPr>
              <a:t>Not: </a:t>
            </a:r>
            <a:r>
              <a:rPr lang="tr-TR" sz="1100" dirty="0">
                <a:latin typeface="+mj-lt"/>
              </a:rPr>
              <a:t>T.C. Milli Eğitim Bakanlığı Ölçme Değerlendirme ve Sınav Hizmetleri Genel Müdürlüğü “Ortak Sınav İstatistikleri Giriş Ekranı” sayısal verileridir.</a:t>
            </a:r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25547"/>
              </p:ext>
            </p:extLst>
          </p:nvPr>
        </p:nvGraphicFramePr>
        <p:xfrm>
          <a:off x="717517" y="1600186"/>
          <a:ext cx="8001056" cy="3656448"/>
        </p:xfrm>
        <a:graphic>
          <a:graphicData uri="http://schemas.openxmlformats.org/drawingml/2006/table">
            <a:tbl>
              <a:tblPr/>
              <a:tblGrid>
                <a:gridCol w="830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6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3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3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34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34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34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134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4511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Türkçe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Matematik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Fen</a:t>
                      </a:r>
                      <a:r>
                        <a:rPr lang="tr-TR" sz="1100" b="1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Bilimleri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İnkılâp Tarihi ve Atatürkçülük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Yabancı Dil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Din Kültürü ve Ahlâk Bilgisi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Ortalama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5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2018-2019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9,41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1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237,42</a:t>
                      </a:r>
                      <a:endParaRPr lang="tr-TR" sz="1100" b="1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5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10,46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312,64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5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10,97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317,24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5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286,35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5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296,47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5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9,19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9,58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308,84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5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2020-2021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Açıklanmadı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Açıklanmadı</a:t>
                      </a:r>
                      <a:endParaRPr lang="tr-TR" sz="11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Açıklanmadı</a:t>
                      </a:r>
                      <a:endParaRPr lang="tr-TR" sz="11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Açıklanmadı</a:t>
                      </a:r>
                      <a:endParaRPr lang="tr-TR" sz="11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Açıklanmadı</a:t>
                      </a:r>
                      <a:endParaRPr lang="tr-TR" sz="11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Açıklanmadı</a:t>
                      </a:r>
                      <a:endParaRPr lang="tr-TR" sz="11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Açıklanmadı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5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1,94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6,51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30,28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6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32,36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27</a:t>
            </a:fld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0" y="957244"/>
            <a:ext cx="9864725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r-TR" sz="2000" b="1" dirty="0">
                <a:solidFill>
                  <a:schemeClr val="accent1"/>
                </a:solidFill>
              </a:rPr>
              <a:t>2021 - YKS (Yüksek Öğretim Kurumları Sınavı) SONUÇLARI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7575569" y="2100252"/>
            <a:ext cx="214314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100" b="1" dirty="0">
                <a:latin typeface="+mj-lt"/>
              </a:rPr>
              <a:t>NOT: </a:t>
            </a:r>
          </a:p>
          <a:p>
            <a:pPr algn="just"/>
            <a:r>
              <a:rPr lang="tr-TR" sz="1100" dirty="0">
                <a:latin typeface="+mj-lt"/>
              </a:rPr>
              <a:t>İlçemiz YGS ve LYS sayısal verileri ortaöğretim okullarımızdan istenilen veriler doğrultusunda liselerimize tanımlı olan </a:t>
            </a:r>
            <a:r>
              <a:rPr lang="tr-TR" sz="1100" b="1" dirty="0">
                <a:latin typeface="+mj-lt"/>
              </a:rPr>
              <a:t>ÖSYM Kamu Kurumları İşlemleri Sistemi Giriş “https://kkis.osym.gov.tr”  </a:t>
            </a:r>
            <a:r>
              <a:rPr lang="tr-TR" sz="1100" dirty="0">
                <a:latin typeface="+mj-lt"/>
              </a:rPr>
              <a:t>ekranından alınmış olup bu istatistiki verilere ulaşılmıştır. </a:t>
            </a:r>
          </a:p>
        </p:txBody>
      </p:sp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917963"/>
              </p:ext>
            </p:extLst>
          </p:nvPr>
        </p:nvGraphicFramePr>
        <p:xfrm>
          <a:off x="288892" y="2171690"/>
          <a:ext cx="7215236" cy="1440652"/>
        </p:xfrm>
        <a:graphic>
          <a:graphicData uri="http://schemas.openxmlformats.org/drawingml/2006/table">
            <a:tbl>
              <a:tblPr/>
              <a:tblGrid>
                <a:gridCol w="722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58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09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33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33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71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YIL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DÜZEY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TYT Puan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Sayısal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Puan 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Sözel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Puan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Eşit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Ağırlık Puan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YTD  Puan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1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7829" marR="7829" marT="78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207,76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206,79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220,29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209,84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269,35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1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240,79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231,36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231,18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230,01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272,99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1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7829" marR="7829" marT="78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286,49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313,64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273,29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284,74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343,85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1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310,50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303,64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287,98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290,51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340,15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89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7829" marR="7829" marT="78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100" b="0" dirty="0"/>
                        <a:t>274,93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tr-T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314,82</a:t>
                      </a:r>
                      <a:endParaRPr lang="tr-TR" sz="1100" b="0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tr-T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274,86</a:t>
                      </a:r>
                      <a:endParaRPr lang="tr-TR" sz="1100" b="0" dirty="0"/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287,89</a:t>
                      </a:r>
                      <a:endParaRPr lang="tr-T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tr-T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337,16</a:t>
                      </a:r>
                      <a:endParaRPr lang="tr-TR" sz="1100" b="0" dirty="0"/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8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tr-T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292,53 </a:t>
                      </a:r>
                      <a:endParaRPr lang="tr-TR" sz="1100" b="0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tr-T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326,00</a:t>
                      </a:r>
                      <a:endParaRPr lang="tr-TR" sz="1100" b="0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tr-T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279,14</a:t>
                      </a:r>
                      <a:endParaRPr lang="tr-TR" sz="1100" b="0" dirty="0"/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tr-T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297,52 </a:t>
                      </a:r>
                      <a:endParaRPr lang="tr-TR" sz="1100" b="0" dirty="0"/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tr-T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349,79 </a:t>
                      </a:r>
                      <a:endParaRPr lang="tr-TR" sz="1100" b="0" dirty="0"/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0272"/>
              </p:ext>
            </p:extLst>
          </p:nvPr>
        </p:nvGraphicFramePr>
        <p:xfrm>
          <a:off x="251842" y="3816474"/>
          <a:ext cx="9001185" cy="2329342"/>
        </p:xfrm>
        <a:graphic>
          <a:graphicData uri="http://schemas.openxmlformats.org/drawingml/2006/table">
            <a:tbl>
              <a:tblPr/>
              <a:tblGrid>
                <a:gridCol w="6363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79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36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36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36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73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04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979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308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489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0798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4361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361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698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YIL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DÜZEY 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 Türk Dili ve Edebiyatı 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AYT Tarih-1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 Coğrafya-1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  Tarih-2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Felsefe Grubu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 Coğrafya-2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 Ek Din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Kültürü ve Ahlak</a:t>
                      </a:r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 Matematik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Fizik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Kimya 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Biyoloji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YDT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28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5879" marR="5879" marT="5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1,93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1,23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1,50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32,38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28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4,49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1,79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1,27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1,16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1,55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29,79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6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5,25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2,05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9,51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2,18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2,49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30,19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305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5879" marR="5879" marT="5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0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0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305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5879" marR="5879" marT="5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054">
                <a:tc vMerge="1">
                  <a:txBody>
                    <a:bodyPr/>
                    <a:lstStyle/>
                    <a:p>
                      <a:pPr algn="ctr" rtl="0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3054">
                <a:tc vMerge="1">
                  <a:txBody>
                    <a:bodyPr/>
                    <a:lstStyle/>
                    <a:p>
                      <a:pPr algn="ctr" rtl="0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89386"/>
              </p:ext>
            </p:extLst>
          </p:nvPr>
        </p:nvGraphicFramePr>
        <p:xfrm>
          <a:off x="931836" y="1457311"/>
          <a:ext cx="7000922" cy="563654"/>
        </p:xfrm>
        <a:graphic>
          <a:graphicData uri="http://schemas.openxmlformats.org/drawingml/2006/table">
            <a:tbl>
              <a:tblPr/>
              <a:tblGrid>
                <a:gridCol w="1850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7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75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75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75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8898">
                <a:tc>
                  <a:txBody>
                    <a:bodyPr/>
                    <a:lstStyle/>
                    <a:p>
                      <a:pPr algn="ctr" fontAlgn="ctr"/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SAYISAL Puan Ortalaması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SÖZEL Puan Ortalaması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EŞİT AĞIRLIK Puan Ortalaması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DİL Puan Ortalaması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7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İlçe Ortalaması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326,00</a:t>
                      </a:r>
                      <a:endParaRPr lang="tr-TR" sz="1100" b="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279,14</a:t>
                      </a:r>
                      <a:endParaRPr lang="tr-TR" sz="1100" b="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297,52 </a:t>
                      </a:r>
                      <a:endParaRPr lang="tr-TR" sz="1100" b="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349,79 </a:t>
                      </a:r>
                      <a:endParaRPr lang="tr-TR" sz="1100" b="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Metin kutusu 11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288892" y="4641864"/>
            <a:ext cx="7955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b="1" dirty="0"/>
              <a:t>NOT: </a:t>
            </a:r>
            <a:r>
              <a:rPr lang="tr-TR" sz="900" dirty="0"/>
              <a:t>2019-2020  dönemi 01/09/2020 ile 05/06/2021 tarihleri arası Halk Eğitimi Merkezi ve ASO Müdürlüğü e-yaygın modülü sayısal verileridir.</a:t>
            </a:r>
          </a:p>
          <a:p>
            <a:r>
              <a:rPr lang="tr-TR" sz="900" dirty="0"/>
              <a:t>          2020-2021  dönemi 01/09/2020 ile 05/06/2021 tarihleri arası Halk Eğitimi Merkezi ve ASO Müdürlüğü e-yaygın modülü sayısal verileridir.</a:t>
            </a:r>
          </a:p>
          <a:p>
            <a:r>
              <a:rPr lang="tr-TR" sz="900"/>
              <a:t>          2021-2022  dönemi 01/09/2020 ile 06/10/2022 tarihleri arası Halk Eğitimi Merkezi ve ASO Müdürlüğü e-yaygın modülü sayısal verileridir.</a:t>
            </a:r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</p:txBody>
      </p:sp>
      <p:sp>
        <p:nvSpPr>
          <p:cNvPr id="7" name="6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defRPr/>
            </a:pPr>
            <a:r>
              <a:rPr lang="tr-TR" sz="1800" b="1" dirty="0">
                <a:solidFill>
                  <a:schemeClr val="accent1"/>
                </a:solidFill>
              </a:rPr>
              <a:t>YAYGIN EĞİTİM KURUMLARI</a:t>
            </a:r>
          </a:p>
        </p:txBody>
      </p:sp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08141"/>
              </p:ext>
            </p:extLst>
          </p:nvPr>
        </p:nvGraphicFramePr>
        <p:xfrm>
          <a:off x="164522" y="1743062"/>
          <a:ext cx="9482748" cy="2649300"/>
        </p:xfrm>
        <a:graphic>
          <a:graphicData uri="http://schemas.openxmlformats.org/drawingml/2006/table">
            <a:tbl>
              <a:tblPr/>
              <a:tblGrid>
                <a:gridCol w="12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04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04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04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045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045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045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88000">
                <a:tc gridSpan="1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HALK EĞİTİMİ MERKEZİ KURS VE KURSİYER SAYILARI</a:t>
                      </a:r>
                    </a:p>
                  </a:txBody>
                  <a:tcPr marL="63056" marR="630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KURSLAR</a:t>
                      </a:r>
                      <a:endParaRPr lang="tr-TR" sz="12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2019-2020</a:t>
                      </a: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2020-2021</a:t>
                      </a: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2021-2022</a:t>
                      </a: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3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Kurs</a:t>
                      </a:r>
                      <a:r>
                        <a:rPr lang="tr-TR" sz="1100" b="1" baseline="0" dirty="0">
                          <a:latin typeface="+mj-lt"/>
                          <a:ea typeface="Calibri"/>
                          <a:cs typeface="Times New Roman"/>
                        </a:rPr>
                        <a:t> Sayısı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Kadın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Erkek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Toplam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Kurs</a:t>
                      </a:r>
                      <a:r>
                        <a:rPr lang="tr-TR" sz="1100" b="1" baseline="0" dirty="0">
                          <a:latin typeface="+mj-lt"/>
                          <a:ea typeface="Calibri"/>
                          <a:cs typeface="Times New Roman"/>
                        </a:rPr>
                        <a:t> Sayısı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Kadın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Erkek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Toplam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Kurs</a:t>
                      </a:r>
                      <a:r>
                        <a:rPr lang="tr-TR" sz="1100" b="1" baseline="0" dirty="0">
                          <a:latin typeface="+mj-lt"/>
                          <a:ea typeface="Calibri"/>
                          <a:cs typeface="Times New Roman"/>
                        </a:rPr>
                        <a:t> Sayısı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Kadın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Erkek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Toplam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0" i="0" u="none" strike="noStrike" dirty="0">
                          <a:latin typeface="+mj-lt"/>
                        </a:rPr>
                        <a:t>Genel </a:t>
                      </a:r>
                    </a:p>
                    <a:p>
                      <a:pPr algn="l" rtl="0" fontAlgn="t"/>
                      <a:r>
                        <a:rPr lang="tr-TR" sz="1200" b="0" i="0" u="none" strike="noStrike" dirty="0">
                          <a:latin typeface="+mj-lt"/>
                        </a:rPr>
                        <a:t>(Sosyal</a:t>
                      </a:r>
                      <a:r>
                        <a:rPr lang="tr-TR" sz="1200" b="0" i="0" u="none" strike="noStrike" baseline="0" dirty="0">
                          <a:latin typeface="+mj-lt"/>
                        </a:rPr>
                        <a:t> ve Kültürel)</a:t>
                      </a:r>
                      <a:endParaRPr lang="tr-TR" sz="1200" b="0" i="0" u="none" strike="noStrike" dirty="0">
                        <a:latin typeface="+mj-lt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1978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3424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0" i="0" u="none" strike="noStrike" dirty="0">
                          <a:latin typeface="+mj-lt"/>
                        </a:rPr>
                        <a:t>Mesleki ve Teknik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4405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2743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7148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3092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0" i="0" u="none" strike="noStrike" dirty="0">
                          <a:latin typeface="+mj-lt"/>
                        </a:rPr>
                        <a:t>Okuma Yazma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1" i="0" u="none" strike="noStrike" dirty="0">
                          <a:latin typeface="+mj-lt"/>
                        </a:rPr>
                        <a:t>Genel Toplam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424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6432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4210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10642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2354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93059"/>
              </p:ext>
            </p:extLst>
          </p:nvPr>
        </p:nvGraphicFramePr>
        <p:xfrm>
          <a:off x="288892" y="2386004"/>
          <a:ext cx="9481386" cy="191229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YILI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86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</a:rPr>
                        <a:t>Derslik Sayısı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/>
                        <a:t>Pansiyon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/>
                        <a:t>Spor Salonu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/>
                        <a:t>Yemekhane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/>
                        <a:t>Çevre Düzenlemesi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Toplam Proje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Hayırsever 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Devlet 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Toplam Proje Bedeli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77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1.750.000,00TL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16.310.322,00TL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18.060.322,00TL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24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2.500.000,00TL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2.500.000,00TL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16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3.300.000,00TL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3.300.000,00TL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48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5.478.740,00 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5.478.740,00 TL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80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17.591.071,00TL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17.591.071,00 TL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123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400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61.891.200,00 TL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61.891.200,00 TL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32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15.629.000,00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15.629.000,00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indent="0" algn="ctr" defTabSz="107286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G.TOPLAM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1.750.000,00 TL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122.700.333,00 TL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124.450.333,00 TL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1814500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YILLAR İTİBARİYLE BİTEN YATIRIMLAR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1717652" y="963738"/>
            <a:ext cx="607537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tr-T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YATIRIM ve TESİSLER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-3141" y="4661803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2020 YILI BİTEN YATIRIMLAR</a:t>
            </a:r>
          </a:p>
        </p:txBody>
      </p:sp>
      <p:graphicFrame>
        <p:nvGraphicFramePr>
          <p:cNvPr id="9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8534"/>
              </p:ext>
            </p:extLst>
          </p:nvPr>
        </p:nvGraphicFramePr>
        <p:xfrm>
          <a:off x="146016" y="5149104"/>
          <a:ext cx="9572692" cy="1545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99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29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09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30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57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2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4327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3771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İLÇE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Yatırım Programı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OKUL/KURUM ADI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KARAKTERİSTİĞİ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Başlama 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Bitiş 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 BEDELİ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AÇIKLAMA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42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Devlet Yatırım</a:t>
                      </a: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Dr. Ayşe Hümeyra Ökten Kız AİHL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 Derslik+ 200 </a:t>
                      </a:r>
                    </a:p>
                    <a:p>
                      <a:pPr algn="ctr" rtl="0" fontAlgn="ctr"/>
                      <a:r>
                        <a:rPr lang="tr-T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Öğr</a:t>
                      </a:r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tr-TR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Pans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21.03.2018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13.02.2020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15.629.000,00 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Devlet Yatırım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Kurtdereli</a:t>
                      </a:r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Mehmet Pehlivan </a:t>
                      </a:r>
                      <a:r>
                        <a:rPr kumimoji="0"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 Lisesi 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Ders.+200 Öğr.Pans.+1 Çok A. </a:t>
                      </a:r>
                      <a:r>
                        <a:rPr lang="tr-TR" sz="10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Sln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20.06.2018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16.12.2019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22.200.000,00 TL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Devlet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Yatırım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Gazi Mustafa Kemal</a:t>
                      </a:r>
                      <a:r>
                        <a:rPr kumimoji="0" lang="tr-T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MTAL</a:t>
                      </a: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Derslik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+ 200 </a:t>
                      </a:r>
                      <a:r>
                        <a:rPr lang="tr-TR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Öğr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tr-TR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Pans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12.10.2018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21.11.2019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16.660.000,00TL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Devlet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Yatırım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Ömer Kurşun Anaokulu</a:t>
                      </a: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Derslik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20.06.2018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19.04.2019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1.000.000,00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TL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22158-1429-44B3-840C-91BBC04E0EC6}" type="slidenum">
              <a:rPr lang="tr-TR"/>
              <a:pPr>
                <a:defRPr/>
              </a:pPr>
              <a:t>3</a:t>
            </a:fld>
            <a:endParaRPr lang="tr-TR" dirty="0"/>
          </a:p>
        </p:txBody>
      </p:sp>
      <p:pic>
        <p:nvPicPr>
          <p:cNvPr id="1027" name="Picture 3" descr="C:\Users\win7\Desktop\kare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5800" y="1028682"/>
            <a:ext cx="4098925" cy="3529013"/>
          </a:xfrm>
          <a:prstGeom prst="rect">
            <a:avLst/>
          </a:prstGeom>
          <a:noFill/>
        </p:spPr>
      </p:pic>
      <p:pic>
        <p:nvPicPr>
          <p:cNvPr id="1028" name="Picture 4" descr="D:\Selçuk DOĞAN\MATERYAL\balıkesir\Balikesir-siyasi haritasi.jpg"/>
          <p:cNvPicPr>
            <a:picLocks noChangeAspect="1" noChangeArrowheads="1"/>
          </p:cNvPicPr>
          <p:nvPr/>
        </p:nvPicPr>
        <p:blipFill>
          <a:blip r:embed="rId5" cstate="print"/>
          <a:srcRect l="6558" t="4243" r="6558" b="4532"/>
          <a:stretch>
            <a:fillRect/>
          </a:stretch>
        </p:blipFill>
        <p:spPr bwMode="auto">
          <a:xfrm>
            <a:off x="74578" y="1385872"/>
            <a:ext cx="37862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2" name="21 Diyagram"/>
          <p:cNvGraphicFramePr/>
          <p:nvPr/>
        </p:nvGraphicFramePr>
        <p:xfrm>
          <a:off x="5285365" y="4316776"/>
          <a:ext cx="4504781" cy="288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5" name="24 Diyagram"/>
          <p:cNvGraphicFramePr/>
          <p:nvPr/>
        </p:nvGraphicFramePr>
        <p:xfrm>
          <a:off x="146016" y="4672020"/>
          <a:ext cx="4429155" cy="238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6 Dikdörtgen"/>
          <p:cNvSpPr/>
          <p:nvPr/>
        </p:nvSpPr>
        <p:spPr>
          <a:xfrm>
            <a:off x="3146412" y="2243128"/>
            <a:ext cx="3143272" cy="1650782"/>
          </a:xfrm>
          <a:prstGeom prst="rect">
            <a:avLst/>
          </a:prstGeom>
        </p:spPr>
        <p:txBody>
          <a:bodyPr wrap="square" lIns="85734" tIns="42867" rIns="85734" bIns="42867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tr-T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Kasım 2012'de TBMM'de kabul edilen 6360 Sayılı Kanun ile Balıkesir merkezin ikiye bölünmesi sonucu oluşan Karesi ilçemizin;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30</a:t>
            </a:fld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95336" y="1242996"/>
            <a:ext cx="356610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800" b="1" dirty="0">
                <a:latin typeface="Calibri"/>
                <a:ea typeface="Times New Roman"/>
                <a:cs typeface="Times New Roman"/>
              </a:rPr>
              <a:t>2019 – 2020 YILI BİTEN YATIRIMLAR</a:t>
            </a:r>
          </a:p>
        </p:txBody>
      </p:sp>
      <p:graphicFrame>
        <p:nvGraphicFramePr>
          <p:cNvPr id="9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85161"/>
              </p:ext>
            </p:extLst>
          </p:nvPr>
        </p:nvGraphicFramePr>
        <p:xfrm>
          <a:off x="74579" y="1738474"/>
          <a:ext cx="9538303" cy="2150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0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69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42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52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18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60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S.No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İLÇE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Yatırım Programı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OKUL/KURUM ADI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KARAKTERİSTİĞİ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Başlama 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Bitiş </a:t>
                      </a:r>
                    </a:p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PROJE BEDELİ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AÇIKLAMA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988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Devlet Yatırım</a:t>
                      </a: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Dr. Ayşe Hümeyra Ökten Kız AİHL</a:t>
                      </a: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 Derslik+ 200 </a:t>
                      </a:r>
                      <a:r>
                        <a:rPr lang="tr-T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Öğr</a:t>
                      </a:r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tr-TR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Pans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21.03.2018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13.02.2020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15.629.000,00 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Devlet Yatırım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Kurtdereli</a:t>
                      </a:r>
                      <a:r>
                        <a:rPr kumimoji="0"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Mehmet Pehlivan Spor Lisesi </a:t>
                      </a: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Ders.+200 Öğr.Pans.+1 Çok A. </a:t>
                      </a:r>
                      <a:r>
                        <a:rPr lang="tr-TR" sz="10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Sln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20.06.2018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16.12.2019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22.200.000,00 TL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İl Yatırım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Ömer Kurşun Anaokulu</a:t>
                      </a: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Derslik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05.10.2018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19.04.2019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1.000.000,00 TL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988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Devlet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Yatırım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Gazi Mustafa Kemal</a:t>
                      </a:r>
                      <a:r>
                        <a:rPr kumimoji="0" lang="tr-T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MTAL</a:t>
                      </a: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Derslik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+ 200 </a:t>
                      </a:r>
                      <a:r>
                        <a:rPr lang="tr-TR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Öğr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tr-TR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Pans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12.10.2018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21.11.2019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16.660.000,00TL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7 Dikdörtgen"/>
          <p:cNvSpPr/>
          <p:nvPr/>
        </p:nvSpPr>
        <p:spPr>
          <a:xfrm>
            <a:off x="1607139" y="4042785"/>
            <a:ext cx="758829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800" b="1" dirty="0">
                <a:latin typeface="Calibri"/>
                <a:ea typeface="Times New Roman"/>
                <a:cs typeface="Times New Roman"/>
              </a:rPr>
              <a:t>2020 YILI DEPREM ETÜT TAHKİKİ NEDENİYLE YIKILIP DEVAM EDEN YATIRIMLAR</a:t>
            </a:r>
          </a:p>
        </p:txBody>
      </p:sp>
      <p:graphicFrame>
        <p:nvGraphicFramePr>
          <p:cNvPr id="11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92706"/>
              </p:ext>
            </p:extLst>
          </p:nvPr>
        </p:nvGraphicFramePr>
        <p:xfrm>
          <a:off x="97467" y="4538263"/>
          <a:ext cx="9538303" cy="1330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0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69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42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52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18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60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S.No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İLÇE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Yatırım Programı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OKUL/KURUM ADI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KARAKTERİSTİĞİ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Başlama 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Bitiş </a:t>
                      </a:r>
                    </a:p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PROJE BEDELİ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AÇIKLAMA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988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Devlet Yatırım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Atatürk Mesleki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ve Teknik Anadolu Lisesi</a:t>
                      </a:r>
                    </a:p>
                    <a:p>
                      <a:pPr algn="l" rtl="0" fontAlgn="ctr"/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DERSLİKLİ BİNA – TOKİ YAPACAK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Bakanlık Çalışma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Aşamasında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Yıkım İşi Tamamlandı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Özel Proje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Hayırsever</a:t>
                      </a:r>
                    </a:p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Rona Yırcalı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Sırrı Yırcalı Anadolu</a:t>
                      </a:r>
                      <a:r>
                        <a:rPr lang="tr-TR" sz="100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Lisesi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 Derslik ve Yemekhane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Özel Proje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Özel Proje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  <p:transition spd="med" advClick="0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31</a:t>
            </a:fld>
            <a:endParaRPr lang="tr-TR" dirty="0"/>
          </a:p>
        </p:txBody>
      </p:sp>
      <p:sp>
        <p:nvSpPr>
          <p:cNvPr id="10" name="7 Dikdörtgen"/>
          <p:cNvSpPr/>
          <p:nvPr/>
        </p:nvSpPr>
        <p:spPr>
          <a:xfrm>
            <a:off x="3052432" y="1440210"/>
            <a:ext cx="419820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800" b="1" dirty="0">
                <a:latin typeface="Calibri"/>
                <a:ea typeface="Times New Roman"/>
                <a:cs typeface="Times New Roman"/>
              </a:rPr>
              <a:t>2020-2021 YILI DEVAM EDEN YATIRIMLAR</a:t>
            </a:r>
          </a:p>
        </p:txBody>
      </p:sp>
      <p:graphicFrame>
        <p:nvGraphicFramePr>
          <p:cNvPr id="11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05597"/>
              </p:ext>
            </p:extLst>
          </p:nvPr>
        </p:nvGraphicFramePr>
        <p:xfrm>
          <a:off x="107826" y="2304306"/>
          <a:ext cx="9506679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0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69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42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52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18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98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S.No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İLÇE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Yatırım Programı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OKUL/KURUM ADI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KARAKTERİSTİĞİ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Başlama 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Bitiş </a:t>
                      </a:r>
                    </a:p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PROJE BEDELİ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AÇIKLAMA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15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Hayırsever</a:t>
                      </a:r>
                    </a:p>
                    <a:p>
                      <a:pPr algn="ctr" rtl="0" fontAlgn="ctr"/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Hasan UÇAR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Fatih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Ortaokulu Ek Bina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Derslikli Ek Bina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19.11.2020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 Ay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261820"/>
              </p:ext>
            </p:extLst>
          </p:nvPr>
        </p:nvGraphicFramePr>
        <p:xfrm>
          <a:off x="117821" y="5370597"/>
          <a:ext cx="9486687" cy="405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147">
                  <a:extLst>
                    <a:ext uri="{9D8B030D-6E8A-4147-A177-3AD203B41FA5}">
                      <a16:colId xmlns:a16="http://schemas.microsoft.com/office/drawing/2014/main" xmlns="" val="2742303692"/>
                    </a:ext>
                  </a:extLst>
                </a:gridCol>
                <a:gridCol w="706992">
                  <a:extLst>
                    <a:ext uri="{9D8B030D-6E8A-4147-A177-3AD203B41FA5}">
                      <a16:colId xmlns:a16="http://schemas.microsoft.com/office/drawing/2014/main" xmlns="" val="4023213260"/>
                    </a:ext>
                  </a:extLst>
                </a:gridCol>
                <a:gridCol w="848391">
                  <a:extLst>
                    <a:ext uri="{9D8B030D-6E8A-4147-A177-3AD203B41FA5}">
                      <a16:colId xmlns:a16="http://schemas.microsoft.com/office/drawing/2014/main" xmlns="" val="3093555321"/>
                    </a:ext>
                  </a:extLst>
                </a:gridCol>
                <a:gridCol w="2195018">
                  <a:extLst>
                    <a:ext uri="{9D8B030D-6E8A-4147-A177-3AD203B41FA5}">
                      <a16:colId xmlns:a16="http://schemas.microsoft.com/office/drawing/2014/main" xmlns="" val="1333629154"/>
                    </a:ext>
                  </a:extLst>
                </a:gridCol>
                <a:gridCol w="1893979">
                  <a:extLst>
                    <a:ext uri="{9D8B030D-6E8A-4147-A177-3AD203B41FA5}">
                      <a16:colId xmlns:a16="http://schemas.microsoft.com/office/drawing/2014/main" xmlns="" val="980660537"/>
                    </a:ext>
                  </a:extLst>
                </a:gridCol>
                <a:gridCol w="701474">
                  <a:extLst>
                    <a:ext uri="{9D8B030D-6E8A-4147-A177-3AD203B41FA5}">
                      <a16:colId xmlns:a16="http://schemas.microsoft.com/office/drawing/2014/main" xmlns="" val="3596466974"/>
                    </a:ext>
                  </a:extLst>
                </a:gridCol>
                <a:gridCol w="817373">
                  <a:extLst>
                    <a:ext uri="{9D8B030D-6E8A-4147-A177-3AD203B41FA5}">
                      <a16:colId xmlns:a16="http://schemas.microsoft.com/office/drawing/2014/main" xmlns="" val="1567218746"/>
                    </a:ext>
                  </a:extLst>
                </a:gridCol>
                <a:gridCol w="1074275">
                  <a:extLst>
                    <a:ext uri="{9D8B030D-6E8A-4147-A177-3AD203B41FA5}">
                      <a16:colId xmlns:a16="http://schemas.microsoft.com/office/drawing/2014/main" xmlns="" val="2377993637"/>
                    </a:ext>
                  </a:extLst>
                </a:gridCol>
                <a:gridCol w="931038">
                  <a:extLst>
                    <a:ext uri="{9D8B030D-6E8A-4147-A177-3AD203B41FA5}">
                      <a16:colId xmlns:a16="http://schemas.microsoft.com/office/drawing/2014/main" xmlns="" val="2802625596"/>
                    </a:ext>
                  </a:extLst>
                </a:gridCol>
              </a:tblGrid>
              <a:tr h="405729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Büyükşehir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Belediyesi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Sakarya İlkokulu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Derslik Bodrum + 3 Kat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05.02.2020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06.09.2021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3823697"/>
                  </a:ext>
                </a:extLst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152014"/>
              </p:ext>
            </p:extLst>
          </p:nvPr>
        </p:nvGraphicFramePr>
        <p:xfrm>
          <a:off x="115529" y="4871643"/>
          <a:ext cx="9488979" cy="498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496">
                  <a:extLst>
                    <a:ext uri="{9D8B030D-6E8A-4147-A177-3AD203B41FA5}">
                      <a16:colId xmlns:a16="http://schemas.microsoft.com/office/drawing/2014/main" xmlns="" val="4183757262"/>
                    </a:ext>
                  </a:extLst>
                </a:gridCol>
                <a:gridCol w="709737">
                  <a:extLst>
                    <a:ext uri="{9D8B030D-6E8A-4147-A177-3AD203B41FA5}">
                      <a16:colId xmlns:a16="http://schemas.microsoft.com/office/drawing/2014/main" xmlns="" val="4251572088"/>
                    </a:ext>
                  </a:extLst>
                </a:gridCol>
                <a:gridCol w="851419">
                  <a:extLst>
                    <a:ext uri="{9D8B030D-6E8A-4147-A177-3AD203B41FA5}">
                      <a16:colId xmlns:a16="http://schemas.microsoft.com/office/drawing/2014/main" xmlns="" val="3350648548"/>
                    </a:ext>
                  </a:extLst>
                </a:gridCol>
                <a:gridCol w="2202851">
                  <a:extLst>
                    <a:ext uri="{9D8B030D-6E8A-4147-A177-3AD203B41FA5}">
                      <a16:colId xmlns:a16="http://schemas.microsoft.com/office/drawing/2014/main" xmlns="" val="4106476521"/>
                    </a:ext>
                  </a:extLst>
                </a:gridCol>
                <a:gridCol w="1900739">
                  <a:extLst>
                    <a:ext uri="{9D8B030D-6E8A-4147-A177-3AD203B41FA5}">
                      <a16:colId xmlns:a16="http://schemas.microsoft.com/office/drawing/2014/main" xmlns="" val="1478192516"/>
                    </a:ext>
                  </a:extLst>
                </a:gridCol>
                <a:gridCol w="763898">
                  <a:extLst>
                    <a:ext uri="{9D8B030D-6E8A-4147-A177-3AD203B41FA5}">
                      <a16:colId xmlns:a16="http://schemas.microsoft.com/office/drawing/2014/main" xmlns="" val="1379160051"/>
                    </a:ext>
                  </a:extLst>
                </a:gridCol>
                <a:gridCol w="760369">
                  <a:extLst>
                    <a:ext uri="{9D8B030D-6E8A-4147-A177-3AD203B41FA5}">
                      <a16:colId xmlns:a16="http://schemas.microsoft.com/office/drawing/2014/main" xmlns="" val="749570761"/>
                    </a:ext>
                  </a:extLst>
                </a:gridCol>
                <a:gridCol w="1078109">
                  <a:extLst>
                    <a:ext uri="{9D8B030D-6E8A-4147-A177-3AD203B41FA5}">
                      <a16:colId xmlns:a16="http://schemas.microsoft.com/office/drawing/2014/main" xmlns="" val="675463387"/>
                    </a:ext>
                  </a:extLst>
                </a:gridCol>
                <a:gridCol w="934361">
                  <a:extLst>
                    <a:ext uri="{9D8B030D-6E8A-4147-A177-3AD203B41FA5}">
                      <a16:colId xmlns:a16="http://schemas.microsoft.com/office/drawing/2014/main" xmlns="" val="2868433456"/>
                    </a:ext>
                  </a:extLst>
                </a:gridCol>
              </a:tblGrid>
              <a:tr h="498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S.No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İLÇE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Yatırım Programı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OKUL/KURUM ADI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KARAKTERİSTİĞİ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Başlama 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Bitiş </a:t>
                      </a:r>
                    </a:p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PROJE BEDELİ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AÇIKLAMA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7841302"/>
                  </a:ext>
                </a:extLst>
              </a:tr>
            </a:tbl>
          </a:graphicData>
        </a:graphic>
      </p:graphicFrame>
      <p:sp>
        <p:nvSpPr>
          <p:cNvPr id="7" name="7 Dikdörtgen"/>
          <p:cNvSpPr/>
          <p:nvPr/>
        </p:nvSpPr>
        <p:spPr>
          <a:xfrm>
            <a:off x="3576831" y="4211284"/>
            <a:ext cx="287681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800" b="1" dirty="0">
                <a:latin typeface="Calibri"/>
                <a:ea typeface="Times New Roman"/>
                <a:cs typeface="Times New Roman"/>
              </a:rPr>
              <a:t>2021 YILI BİTEN YATIRIMLAR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  <p:extLst>
      <p:ext uri="{BB962C8B-B14F-4D97-AF65-F5344CB8AC3E}">
        <p14:creationId xmlns:p14="http://schemas.microsoft.com/office/powerpoint/2010/main" val="3500098973"/>
      </p:ext>
    </p:extLst>
  </p:cSld>
  <p:clrMapOvr>
    <a:masterClrMapping/>
  </p:clrMapOvr>
  <p:transition spd="med" advClick="0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380175"/>
              </p:ext>
            </p:extLst>
          </p:nvPr>
        </p:nvGraphicFramePr>
        <p:xfrm>
          <a:off x="253190" y="1080170"/>
          <a:ext cx="9358344" cy="107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6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82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8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35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76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5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77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Sakarya İlkokulu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Derslik Bodrum + 3 Kat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05.02.2020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06.09.2021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Tamamlandı.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32</a:t>
            </a:fld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101"/>
            <a:ext cx="9864725" cy="97500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23" y="3959303"/>
            <a:ext cx="5040560" cy="3087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5" y="2232298"/>
            <a:ext cx="486454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8747408"/>
      </p:ext>
    </p:extLst>
  </p:cSld>
  <p:clrMapOvr>
    <a:masterClrMapping/>
  </p:clrMapOvr>
  <p:transition spd="med" advClick="0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33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745976"/>
              </p:ext>
            </p:extLst>
          </p:nvPr>
        </p:nvGraphicFramePr>
        <p:xfrm>
          <a:off x="217488" y="1028700"/>
          <a:ext cx="9358344" cy="107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6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82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8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35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76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5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77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Ovacık Ortaokulu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Derslik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28.02.2018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750.000,00 TL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" y="2100252"/>
            <a:ext cx="9468006" cy="433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etin kutusu 5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34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63389"/>
              </p:ext>
            </p:extLst>
          </p:nvPr>
        </p:nvGraphicFramePr>
        <p:xfrm>
          <a:off x="217488" y="1028700"/>
          <a:ext cx="9358344" cy="107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6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82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8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35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76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5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776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Ali Hikmet Paşa İlkokulu</a:t>
                      </a: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 Derslik (32 Derslik)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27.11.2017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10.02.2019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5.652.200,00 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5 Resim" descr="C:\Users\Bilgiİşlem\Desktop\ahp 4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206" y="2171690"/>
            <a:ext cx="900118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35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031982"/>
              </p:ext>
            </p:extLst>
          </p:nvPr>
        </p:nvGraphicFramePr>
        <p:xfrm>
          <a:off x="217488" y="1028700"/>
          <a:ext cx="9429782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0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8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6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69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46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63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Ayşe Hümeyra Ökten Kız AİHL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 Derslik+ 200 </a:t>
                      </a:r>
                      <a:r>
                        <a:rPr lang="tr-T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öğr</a:t>
                      </a: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tr-T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tr-TR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Pans</a:t>
                      </a:r>
                      <a:r>
                        <a:rPr lang="tr-T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21.03.2018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13.02.2020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15.629.000,00 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8" y="2894644"/>
            <a:ext cx="4744026" cy="322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5" y="2878699"/>
            <a:ext cx="4322707" cy="324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etin kutusu 5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36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96062"/>
              </p:ext>
            </p:extLst>
          </p:nvPr>
        </p:nvGraphicFramePr>
        <p:xfrm>
          <a:off x="217488" y="1028700"/>
          <a:ext cx="9429782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0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8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6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69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46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63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Kurtdereli</a:t>
                      </a:r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Mehmet Pehlivan Spor Lisesi 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Ders.+200 Öğr.Pans.+1 Çok A.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Sln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20.06.2018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16.12.2019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22.200.000,00 TL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25"/>
          <a:stretch/>
        </p:blipFill>
        <p:spPr>
          <a:xfrm>
            <a:off x="6374960" y="3096394"/>
            <a:ext cx="3276401" cy="2183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98" y="2205203"/>
            <a:ext cx="3348410" cy="446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/>
          <a:stretch/>
        </p:blipFill>
        <p:spPr>
          <a:xfrm>
            <a:off x="217488" y="2205203"/>
            <a:ext cx="2789958" cy="447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kutusu 8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37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31263"/>
              </p:ext>
            </p:extLst>
          </p:nvPr>
        </p:nvGraphicFramePr>
        <p:xfrm>
          <a:off x="217488" y="1028700"/>
          <a:ext cx="9429782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0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8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6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69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46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63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Ömer </a:t>
                      </a:r>
                      <a:r>
                        <a:rPr lang="tr-TR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Kurşun Anaokulu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 Derslik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20.06.2018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19.04.2019</a:t>
                      </a:r>
                      <a:endParaRPr kumimoji="0"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1.000.000,00 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0"/>
          <a:stretch/>
        </p:blipFill>
        <p:spPr>
          <a:xfrm>
            <a:off x="217488" y="2355593"/>
            <a:ext cx="9239234" cy="3960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etin kutusu 5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38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85300"/>
              </p:ext>
            </p:extLst>
          </p:nvPr>
        </p:nvGraphicFramePr>
        <p:xfrm>
          <a:off x="217488" y="1028700"/>
          <a:ext cx="9429782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0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8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6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69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46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63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Gazi</a:t>
                      </a:r>
                      <a:r>
                        <a:rPr kumimoji="0" lang="tr-TR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Mustafa Kemal MTAL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Derslik + 200 </a:t>
                      </a:r>
                      <a:r>
                        <a:rPr kumimoji="0" lang="tr-TR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</a:t>
                      </a:r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tr-TR" sz="12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20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Pans</a:t>
                      </a:r>
                      <a:r>
                        <a:rPr kumimoji="0" lang="tr-TR" sz="12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12.10.2018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21.11.2019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16.660.000,00TL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8" y="2826266"/>
            <a:ext cx="4640696" cy="286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94" y="2826265"/>
            <a:ext cx="4305072" cy="286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39</a:t>
            </a:fld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3432164" y="2957508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/>
              <a:t>ARZ EDERİM.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4B7FD-6566-4D71-A79B-7D5DA7695797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chemeClr val="accent1"/>
                </a:solidFill>
              </a:rPr>
              <a:t>İLÇEMİZ OKULLAŞMA ORANI</a:t>
            </a: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467865" y="3586358"/>
          <a:ext cx="9036532" cy="357190"/>
        </p:xfrm>
        <a:graphic>
          <a:graphicData uri="http://schemas.openxmlformats.org/drawingml/2006/table">
            <a:tbl>
              <a:tblPr/>
              <a:tblGrid>
                <a:gridCol w="9036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l" rtl="0" fontAlgn="ctr"/>
                      <a:endParaRPr lang="tr-T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7" marR="6927" marT="6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4503"/>
              </p:ext>
            </p:extLst>
          </p:nvPr>
        </p:nvGraphicFramePr>
        <p:xfrm>
          <a:off x="467867" y="1656227"/>
          <a:ext cx="8856983" cy="2952334"/>
        </p:xfrm>
        <a:graphic>
          <a:graphicData uri="http://schemas.openxmlformats.org/drawingml/2006/table">
            <a:tbl>
              <a:tblPr/>
              <a:tblGrid>
                <a:gridCol w="3680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9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79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53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85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79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6687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30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613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12168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KARESİ OKULLAŞMA ORANLARI</a:t>
                      </a:r>
                    </a:p>
                  </a:txBody>
                  <a:tcPr marL="7968" marR="7968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3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ÖĞRENİM DURUMU YAŞ GRUBU</a:t>
                      </a:r>
                    </a:p>
                  </a:txBody>
                  <a:tcPr marL="7968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Okullaşma Oranı 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Öğrenci Sayısı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Çağ Nüfusu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38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Erkek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Kız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Toplam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Erkek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Kız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Toplam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Erkek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Kız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Toplam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5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OKULÖNCESİ EĞİTİM ( 3-5 YAŞ )</a:t>
                      </a:r>
                    </a:p>
                  </a:txBody>
                  <a:tcPr marL="215143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41,6%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41,9%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41,8%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1.479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1.421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2.900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3.552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3.389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6.941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5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 ( 6-9 YAŞ )</a:t>
                      </a:r>
                    </a:p>
                  </a:txBody>
                  <a:tcPr marL="215143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103,1%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102,5%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102,8%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4.991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4.704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9.695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4.840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4.588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9.428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5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ORTAOKUL ( 10-13 YAŞ )</a:t>
                      </a:r>
                    </a:p>
                  </a:txBody>
                  <a:tcPr marL="215143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94,3%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96,3%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95,3%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4.577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4.436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9.013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4.856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4.606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9.462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40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ORTAÖĞRETİM</a:t>
                      </a:r>
                    </a:p>
                  </a:txBody>
                  <a:tcPr marL="7968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5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GENEL ORTAÖĞRETİM (14-17 YAŞ)</a:t>
                      </a:r>
                    </a:p>
                  </a:txBody>
                  <a:tcPr marL="215143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68,7%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93,2%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80,6%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3.324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4.269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7.593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4.836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4.581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9.417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5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MESLEKİ ORTAÖĞRETİM (14-17 YAŞ)</a:t>
                      </a:r>
                    </a:p>
                  </a:txBody>
                  <a:tcPr marL="215143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46,1%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39,3%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42,8%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2.227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1.801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4.028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4.836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4.581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9.417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  <p:sp>
        <p:nvSpPr>
          <p:cNvPr id="10" name="6 Metin kutusu"/>
          <p:cNvSpPr txBox="1"/>
          <p:nvPr/>
        </p:nvSpPr>
        <p:spPr>
          <a:xfrm>
            <a:off x="467866" y="5057668"/>
            <a:ext cx="49391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50" b="1" dirty="0"/>
              <a:t>NOT: İlçemiz okullaşma oranları 2020 TUİK verilerine göre düzenlenmiştir</a:t>
            </a:r>
            <a:r>
              <a:rPr lang="tr-TR" sz="105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219277" y="6632682"/>
            <a:ext cx="73003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912813">
              <a:spcBef>
                <a:spcPct val="20000"/>
              </a:spcBef>
              <a:defRPr/>
            </a:pPr>
            <a:r>
              <a:rPr lang="tr-TR" sz="1050" b="1" dirty="0"/>
              <a:t>NOT:  Çağ Nüfusları Çağ Nüfusları </a:t>
            </a:r>
            <a:r>
              <a:rPr lang="tr-TR" sz="1050" b="1" dirty="0" err="1"/>
              <a:t>TÜİK’in</a:t>
            </a:r>
            <a:r>
              <a:rPr lang="tr-TR" sz="1050" b="1" dirty="0"/>
              <a:t> 2020 yılı  Aralık ayı itibariyle açıklanan nüfus bilgilerinden alınmıştır.</a:t>
            </a:r>
            <a:r>
              <a:rPr lang="tr-TR" sz="1050" dirty="0"/>
              <a:t> </a:t>
            </a:r>
            <a:endParaRPr lang="tr-TR" sz="1050" dirty="0">
              <a:latin typeface="Constantia" pitchFamily="18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0" y="1059612"/>
            <a:ext cx="9864725" cy="3683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 defTabSz="912813">
              <a:spcBef>
                <a:spcPct val="20000"/>
              </a:spcBef>
              <a:defRPr/>
            </a:pPr>
            <a:r>
              <a:rPr lang="tr-TR" sz="1800" b="1" dirty="0">
                <a:solidFill>
                  <a:srgbClr val="0070C0"/>
                </a:solidFill>
              </a:rPr>
              <a:t>İLÇEMİZ ÇAĞ NUFUSU</a:t>
            </a:r>
            <a:endParaRPr lang="tr-TR" sz="1800" dirty="0"/>
          </a:p>
        </p:txBody>
      </p:sp>
      <p:sp>
        <p:nvSpPr>
          <p:cNvPr id="10" name="9 Dikdörtgen"/>
          <p:cNvSpPr/>
          <p:nvPr/>
        </p:nvSpPr>
        <p:spPr>
          <a:xfrm>
            <a:off x="217454" y="3672458"/>
            <a:ext cx="986472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defTabSz="912813">
              <a:spcBef>
                <a:spcPct val="20000"/>
              </a:spcBef>
              <a:defRPr/>
            </a:pPr>
            <a:r>
              <a:rPr lang="tr-TR" sz="2800" b="1" dirty="0"/>
              <a:t> </a:t>
            </a:r>
            <a:r>
              <a:rPr lang="tr-TR" sz="1000" b="1" dirty="0"/>
              <a:t>Çağ Nüfusları </a:t>
            </a:r>
            <a:r>
              <a:rPr lang="tr-TR" sz="1000" b="1" dirty="0" err="1"/>
              <a:t>TÜİK’in</a:t>
            </a:r>
            <a:r>
              <a:rPr lang="tr-TR" sz="1000" b="1" dirty="0"/>
              <a:t> 2020 yılı  Aralık ayı itibariyle açıklanan nüfus bilgilerinden alınmıştır.</a:t>
            </a:r>
            <a:r>
              <a:rPr lang="tr-TR" sz="1000" dirty="0"/>
              <a:t> </a:t>
            </a:r>
            <a:endParaRPr lang="tr-TR" sz="1000" dirty="0">
              <a:latin typeface="Constantia" pitchFamily="18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323856" y="1656234"/>
          <a:ext cx="9217017" cy="1834338"/>
        </p:xfrm>
        <a:graphic>
          <a:graphicData uri="http://schemas.openxmlformats.org/drawingml/2006/table">
            <a:tbl>
              <a:tblPr/>
              <a:tblGrid>
                <a:gridCol w="623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66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66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66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7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77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66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660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660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77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277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660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6660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6660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2770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2770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6660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6660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6660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27704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427704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415484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57439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</a:tblGrid>
              <a:tr h="358606">
                <a:tc gridSpan="23"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ADNKS GÖRE  İLÇEMİZİN EĞİTİM ÖĞRETİM ÇAĞ NÜFUSU</a:t>
                      </a:r>
                    </a:p>
                  </a:txBody>
                  <a:tcPr marL="6720" marR="6720" marT="6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29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İLÇE ADI 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FARK %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2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KADIN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KADIN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2019-2020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3-5 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6-9 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10-13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14-17</a:t>
                      </a:r>
                      <a:b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TOP.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3-5 </a:t>
                      </a:r>
                      <a:b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6-9 </a:t>
                      </a:r>
                      <a:b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10-13</a:t>
                      </a:r>
                      <a:b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14-17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TOP.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3-5 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6-9 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10-13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14-17</a:t>
                      </a:r>
                      <a:b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TOP.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3-5 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6-9 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10-13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14-17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TOP.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KADIN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18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KARESİ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3.519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4.797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4.783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4.810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17.909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3.438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4.572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4.603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4.433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17.046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3.552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4.840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4.856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4.836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18.084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3.389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4.588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4.606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4.581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17.164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0,98%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0,69%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95859" y="4536552"/>
          <a:ext cx="9109010" cy="1728193"/>
        </p:xfrm>
        <a:graphic>
          <a:graphicData uri="http://schemas.openxmlformats.org/drawingml/2006/table">
            <a:tbl>
              <a:tblPr/>
              <a:tblGrid>
                <a:gridCol w="1020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6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64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64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64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64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64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64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84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4646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4646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4646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4646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4646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4646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31972"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YILI ADNKS GÖRE İLÇEMİZİN EĞİTİM ÖĞRETİM ÇAĞ NÜFUSU</a:t>
                      </a:r>
                    </a:p>
                  </a:txBody>
                  <a:tcPr marL="6499" marR="6499" marT="64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16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İLÇE ADI 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EĞİTİM ÖĞRETİM KADEMESİ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7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Okul Öncesi </a:t>
                      </a:r>
                      <a:b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3-5 Yaş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İlkokul</a:t>
                      </a:r>
                      <a:b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6-9 Yaş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Ortaokul</a:t>
                      </a:r>
                      <a:b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10-13 Yaş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Ortaöğretim</a:t>
                      </a:r>
                      <a:b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14-17  Yaş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GENEL TOPLAM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35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Kız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Kız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Kız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Kız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Kız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96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       KARESİ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1.261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1.262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2.523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5.029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4.724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9.753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4.573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4.451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9.024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5.655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6.146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11.801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16.518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16.583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33.101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Metin kutusu 10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538926" y="5529276"/>
            <a:ext cx="8786874" cy="707886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algn="ctr"/>
            <a:r>
              <a:rPr lang="tr-TR" sz="2000" dirty="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tr-TR" sz="2000" dirty="0">
                <a:latin typeface="Calibri" pitchFamily="34" charset="0"/>
              </a:rPr>
              <a:t> Müdürlüğümüz bir binada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1.029 M² </a:t>
            </a:r>
            <a:r>
              <a:rPr lang="tr-TR" sz="2000" dirty="0">
                <a:latin typeface="Calibri" pitchFamily="34" charset="0"/>
              </a:rPr>
              <a:t>alan içerisinde,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zemin+2</a:t>
            </a:r>
            <a:r>
              <a:rPr lang="tr-TR" sz="2000" dirty="0">
                <a:latin typeface="Calibri" pitchFamily="34" charset="0"/>
              </a:rPr>
              <a:t> katta ve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11</a:t>
            </a:r>
            <a:r>
              <a:rPr lang="tr-TR" sz="2000" dirty="0">
                <a:latin typeface="Calibri" pitchFamily="34" charset="0"/>
              </a:rPr>
              <a:t> Odada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56</a:t>
            </a:r>
            <a:r>
              <a:rPr lang="tr-TR" sz="2000" dirty="0">
                <a:latin typeface="Calibri" pitchFamily="34" charset="0"/>
              </a:rPr>
              <a:t> personel ile hizmet vermektedir</a:t>
            </a:r>
            <a:endParaRPr lang="tr-TR" dirty="0"/>
          </a:p>
        </p:txBody>
      </p:sp>
      <p:pic>
        <p:nvPicPr>
          <p:cNvPr id="6" name="Picture 1" descr="C:\Users\win7\Desktop\11193437_453059028191849_7748634264345174504_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6214" y="1028682"/>
            <a:ext cx="6503999" cy="4315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  <p:extLst>
      <p:ext uri="{BB962C8B-B14F-4D97-AF65-F5344CB8AC3E}">
        <p14:creationId xmlns:p14="http://schemas.microsoft.com/office/powerpoint/2010/main" val="230157903"/>
      </p:ext>
    </p:ext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23850" y="4330870"/>
            <a:ext cx="8894792" cy="272596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sz="2800" b="1" dirty="0">
                <a:solidFill>
                  <a:srgbClr val="FF0000"/>
                </a:solidFill>
              </a:rPr>
              <a:t>Karesi </a:t>
            </a:r>
            <a:r>
              <a:rPr lang="tr-TR" sz="2800" dirty="0"/>
              <a:t>2021-2022 eğitim öğretim yılında örgün eğitim yolculuğunda 121 okul,  </a:t>
            </a:r>
            <a:r>
              <a:rPr lang="tr-TR" sz="2800" b="1" dirty="0"/>
              <a:t>2.624 (Kadrolu </a:t>
            </a:r>
            <a:r>
              <a:rPr lang="tr-TR" sz="2800" b="1" dirty="0">
                <a:solidFill>
                  <a:srgbClr val="FF0000"/>
                </a:solidFill>
              </a:rPr>
              <a:t>2253</a:t>
            </a:r>
            <a:r>
              <a:rPr lang="tr-TR" sz="2800" b="1" dirty="0"/>
              <a:t>) </a:t>
            </a:r>
            <a:r>
              <a:rPr lang="tr-TR" sz="2800" dirty="0"/>
              <a:t>öğretmen, </a:t>
            </a:r>
            <a:r>
              <a:rPr lang="tr-TR" sz="2800" b="1" dirty="0"/>
              <a:t>35305</a:t>
            </a:r>
            <a:r>
              <a:rPr lang="tr-TR" sz="2800" dirty="0"/>
              <a:t> öğrenci yer almıştır.</a:t>
            </a:r>
          </a:p>
        </p:txBody>
      </p:sp>
      <p:pic>
        <p:nvPicPr>
          <p:cNvPr id="6" name="Picture 6" descr="cocu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1499" y="1224186"/>
            <a:ext cx="3888432" cy="2757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8 Düz Bağlayıcı"/>
          <p:cNvCxnSpPr/>
          <p:nvPr/>
        </p:nvCxnSpPr>
        <p:spPr>
          <a:xfrm>
            <a:off x="646082" y="6456382"/>
            <a:ext cx="85725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  <p:extLst>
      <p:ext uri="{BB962C8B-B14F-4D97-AF65-F5344CB8AC3E}">
        <p14:creationId xmlns:p14="http://schemas.microsoft.com/office/powerpoint/2010/main" val="3883929092"/>
      </p:ext>
    </p:extLst>
  </p:cSld>
  <p:clrMapOvr>
    <a:masterClrMapping/>
  </p:clrMapOvr>
  <p:transition spd="med" advClick="0" advTm="6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957244"/>
            <a:ext cx="986472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tr-TR" sz="2800" b="1" dirty="0">
                <a:solidFill>
                  <a:schemeClr val="accent1"/>
                </a:solidFill>
              </a:rPr>
              <a:t>2021-2022 OKUL/KURUM SAYILARI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20597"/>
              </p:ext>
            </p:extLst>
          </p:nvPr>
        </p:nvGraphicFramePr>
        <p:xfrm>
          <a:off x="217454" y="1671624"/>
          <a:ext cx="93240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3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0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tr-TR" dirty="0"/>
                        <a:t>KURUM</a:t>
                      </a:r>
                      <a:r>
                        <a:rPr lang="tr-TR" baseline="0" dirty="0"/>
                        <a:t> TÜRÜ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Kurum Sayısı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b="1" u="sng" dirty="0" err="1"/>
                        <a:t>Anaokul</a:t>
                      </a:r>
                      <a:r>
                        <a:rPr lang="tr-TR" sz="1400" b="1" u="none" dirty="0"/>
                        <a:t>            </a:t>
                      </a:r>
                      <a:r>
                        <a:rPr lang="tr-TR" sz="1100" baseline="0" dirty="0">
                          <a:sym typeface="Wingdings" pitchFamily="2" charset="2"/>
                        </a:rPr>
                        <a:t></a:t>
                      </a:r>
                      <a:r>
                        <a:rPr lang="tr-TR" sz="1100" baseline="0" dirty="0"/>
                        <a:t>Resmi:   9    </a:t>
                      </a:r>
                      <a:r>
                        <a:rPr lang="tr-TR" sz="1100" baseline="0" dirty="0">
                          <a:sym typeface="Wingdings" pitchFamily="2" charset="2"/>
                        </a:rPr>
                        <a:t></a:t>
                      </a:r>
                      <a:r>
                        <a:rPr lang="tr-TR" sz="1100" baseline="0" dirty="0"/>
                        <a:t>Özel : </a:t>
                      </a:r>
                      <a:r>
                        <a:rPr lang="tr-TR" sz="1100" b="1" baseline="0" dirty="0"/>
                        <a:t>18</a:t>
                      </a:r>
                      <a:endParaRPr lang="tr-T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b="1" u="sng" dirty="0"/>
                        <a:t>İlkokul</a:t>
                      </a:r>
                      <a:r>
                        <a:rPr lang="tr-TR" sz="1400" baseline="0" dirty="0"/>
                        <a:t>               </a:t>
                      </a:r>
                      <a:r>
                        <a:rPr lang="tr-TR" sz="1100" baseline="0" dirty="0">
                          <a:sym typeface="Wingdings" pitchFamily="2" charset="2"/>
                        </a:rPr>
                        <a:t></a:t>
                      </a:r>
                      <a:r>
                        <a:rPr lang="tr-TR" sz="1100" baseline="0" dirty="0"/>
                        <a:t>Resmi:  29   </a:t>
                      </a:r>
                      <a:r>
                        <a:rPr lang="tr-TR" sz="1100" baseline="0" dirty="0">
                          <a:sym typeface="Wingdings" pitchFamily="2" charset="2"/>
                        </a:rPr>
                        <a:t></a:t>
                      </a:r>
                      <a:r>
                        <a:rPr lang="tr-TR" sz="1100" baseline="0" dirty="0"/>
                        <a:t>Özel: </a:t>
                      </a:r>
                      <a:r>
                        <a:rPr lang="tr-TR" sz="1100" b="1" baseline="0" dirty="0"/>
                        <a:t>5       </a:t>
                      </a:r>
                      <a:r>
                        <a:rPr lang="tr-TR" sz="1100" b="1" baseline="0" dirty="0">
                          <a:sym typeface="Wingdings" pitchFamily="2" charset="2"/>
                        </a:rPr>
                        <a:t></a:t>
                      </a:r>
                      <a:r>
                        <a:rPr lang="tr-TR" sz="1100" baseline="0" dirty="0"/>
                        <a:t>Hafif Düzeyde Zihinsel Engelliler: 1</a:t>
                      </a:r>
                      <a:endParaRPr lang="tr-T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b="1" u="sng" dirty="0"/>
                        <a:t>Ortaokul</a:t>
                      </a:r>
                      <a:r>
                        <a:rPr lang="tr-TR" sz="1400" b="1" u="none" baseline="0" dirty="0"/>
                        <a:t>          </a:t>
                      </a:r>
                      <a:r>
                        <a:rPr lang="tr-TR" sz="1400" baseline="0" dirty="0"/>
                        <a:t> 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Resmi :  21   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Özel: </a:t>
                      </a:r>
                      <a:r>
                        <a:rPr kumimoji="0" lang="tr-TR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Hafif Düzeyde Zihinsel Engelliler : 1</a:t>
                      </a:r>
                      <a:r>
                        <a:rPr kumimoji="0" lang="tr-TR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İmam Hatip Ortaokulu: 3  (2si lise </a:t>
                      </a:r>
                      <a:r>
                        <a:rPr kumimoji="0" lang="tr-TR" sz="11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bün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)=5</a:t>
                      </a:r>
                      <a:endParaRPr kumimoji="0" lang="tr-TR" sz="12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Lise</a:t>
                      </a:r>
                      <a:r>
                        <a:rPr kumimoji="0" lang="tr-TR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Resmi:  20     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Özel: </a:t>
                      </a:r>
                      <a:r>
                        <a:rPr kumimoji="0" lang="tr-TR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Eğitim Okulu : 2</a:t>
                      </a:r>
                      <a:endParaRPr kumimoji="0" lang="tr-TR" sz="12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Muhtelif Kurslar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Motorlu Taşıt</a:t>
                      </a:r>
                      <a:r>
                        <a:rPr kumimoji="0" lang="tr-TR" sz="1400" b="1" u="non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Sürücüleri Kursu (M.T.S.K.)</a:t>
                      </a:r>
                      <a:endParaRPr kumimoji="0" lang="tr-TR" sz="14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Öğretim Kursu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Eğitim ve Rehabilitasyon Merkezi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Uzaktan Eğitim Kursu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Yurt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Halk Eğitimi Merkezi ve ASO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Bilim Sanat Merkezi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Rehberlik</a:t>
                      </a:r>
                      <a:r>
                        <a:rPr kumimoji="0" lang="tr-TR" sz="1400" b="1" u="non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Araştırma Merkezi</a:t>
                      </a:r>
                      <a:endParaRPr kumimoji="0" lang="tr-TR" sz="14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Mesleki Eğitim Merkezi (İbrahim Bodur  Mesleki</a:t>
                      </a:r>
                      <a:r>
                        <a:rPr kumimoji="0" lang="tr-TR" sz="1400" b="1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Eğitim Merkezi</a:t>
                      </a:r>
                      <a:r>
                        <a:rPr kumimoji="0" lang="tr-TR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TOPLAM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196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503205" y="5957904"/>
            <a:ext cx="9361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NOT: </a:t>
            </a:r>
          </a:p>
          <a:p>
            <a:r>
              <a:rPr lang="tr-TR" sz="1100" dirty="0"/>
              <a:t>2021-2022 Eğitim Öğretim yılı sayısal verileri </a:t>
            </a:r>
            <a:r>
              <a:rPr lang="tr-TR" sz="1100" b="1" dirty="0"/>
              <a:t>04.10.2021</a:t>
            </a:r>
            <a:r>
              <a:rPr lang="tr-TR" sz="1100" dirty="0"/>
              <a:t> tarihli MEBBİS Norm İşlemleri Modülü verileridir. Resmi okul verilerini kapsar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2021- 2022 EĞİTİM- ÖĞRETİM YILI BRİFİNGİ</a:t>
            </a:r>
          </a:p>
        </p:txBody>
      </p:sp>
      <p:graphicFrame>
        <p:nvGraphicFramePr>
          <p:cNvPr id="8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698619"/>
              </p:ext>
            </p:extLst>
          </p:nvPr>
        </p:nvGraphicFramePr>
        <p:xfrm>
          <a:off x="683890" y="1080170"/>
          <a:ext cx="8572562" cy="4716108"/>
        </p:xfrm>
        <a:graphic>
          <a:graphicData uri="http://schemas.openxmlformats.org/drawingml/2006/table">
            <a:tbl>
              <a:tblPr/>
              <a:tblGrid>
                <a:gridCol w="2681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1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18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18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18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18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954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itchFamily="34" charset="0"/>
                        </a:rPr>
                        <a:t>KARESİ İLÇESİ RESMİ OKUL/KURUM PERSONEL DURUMU</a:t>
                      </a:r>
                      <a:endParaRPr kumimoji="0" lang="tr-T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4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GÖREV ÜNVANI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2020-2021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2021-2022</a:t>
                      </a: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68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Mevcut</a:t>
                      </a: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Norm</a:t>
                      </a: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İhtiyaç</a:t>
                      </a: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Mevcut</a:t>
                      </a: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Norm</a:t>
                      </a: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İhtiyaç</a:t>
                      </a: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İlçe Milli Eğitim Müdürü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4280" marR="442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4280" marR="442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44280" marR="442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İlçe Milli Eğitim Şube Müdürü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400" marR="684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400" marR="684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68400" marR="684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Okul Müdürü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65</a:t>
                      </a:r>
                    </a:p>
                  </a:txBody>
                  <a:tcPr marL="68400" marR="684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71</a:t>
                      </a:r>
                    </a:p>
                  </a:txBody>
                  <a:tcPr marL="68400" marR="684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68400" marR="684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Müdür Başyardımcısı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68400" marR="684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68400" marR="684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68400" marR="684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Müdür Yardımcısı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122</a:t>
                      </a:r>
                    </a:p>
                  </a:txBody>
                  <a:tcPr marL="68400" marR="684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135</a:t>
                      </a:r>
                    </a:p>
                  </a:txBody>
                  <a:tcPr marL="68400" marR="684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</a:txBody>
                  <a:tcPr marL="68400" marR="684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125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138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Öğretmen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2231</a:t>
                      </a:r>
                    </a:p>
                  </a:txBody>
                  <a:tcPr marL="68400" marR="684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2084</a:t>
                      </a:r>
                    </a:p>
                  </a:txBody>
                  <a:tcPr marL="68400" marR="684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63</a:t>
                      </a:r>
                    </a:p>
                  </a:txBody>
                  <a:tcPr marL="68400" marR="684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2253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2081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tr-T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Genel İdare Hizmetleri (GİH)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83</a:t>
                      </a:r>
                    </a:p>
                  </a:txBody>
                  <a:tcPr marL="44280" marR="442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99</a:t>
                      </a:r>
                    </a:p>
                  </a:txBody>
                  <a:tcPr marL="44280" marR="442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44280" marR="442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77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Teknik Hizmetler Sınıfı (THS)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68400" marR="684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68400" marR="684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400" marR="684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Sağlık Hizmetleri Sınıfı (SHS)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400" marR="684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68400" marR="684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68400" marR="684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Yardımcı Hizmetler Sınıfı (YHS)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109</a:t>
                      </a:r>
                    </a:p>
                  </a:txBody>
                  <a:tcPr marL="68400" marR="684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138</a:t>
                      </a:r>
                    </a:p>
                  </a:txBody>
                  <a:tcPr marL="68400" marR="684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29</a:t>
                      </a:r>
                    </a:p>
                  </a:txBody>
                  <a:tcPr marL="68400" marR="684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160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52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TOPLAM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2630</a:t>
                      </a:r>
                    </a:p>
                  </a:txBody>
                  <a:tcPr marL="9360" marR="93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2563</a:t>
                      </a:r>
                    </a:p>
                  </a:txBody>
                  <a:tcPr marL="9360" marR="936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134</a:t>
                      </a:r>
                    </a:p>
                  </a:txBody>
                  <a:tcPr marL="9360" marR="936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34051</TotalTime>
  <Words>5790</Words>
  <Application>Microsoft Office PowerPoint</Application>
  <PresentationFormat>Özel</PresentationFormat>
  <Paragraphs>3524</Paragraphs>
  <Slides>39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Akış</vt:lpstr>
      <vt:lpstr>T.C. KARESİ KAYMAKAMLIĞI İlçe Milli Eğitim Müdürlüğü  2021-2022 EĞİTİM ÖĞRETİM YILI Brifing Dosyası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İlçemiz Birleştirilmiş Sınıf Öğretmen - Öğrenci  Sayıları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PC_MEMKARESİ</cp:lastModifiedBy>
  <cp:revision>4419</cp:revision>
  <cp:lastPrinted>2021-10-07T09:06:35Z</cp:lastPrinted>
  <dcterms:created xsi:type="dcterms:W3CDTF">2011-10-11T08:25:07Z</dcterms:created>
  <dcterms:modified xsi:type="dcterms:W3CDTF">2021-11-17T08:00:35Z</dcterms:modified>
</cp:coreProperties>
</file>