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71"/>
  </p:notesMasterIdLst>
  <p:handoutMasterIdLst>
    <p:handoutMasterId r:id="rId72"/>
  </p:handoutMasterIdLst>
  <p:sldIdLst>
    <p:sldId id="256" r:id="rId2"/>
    <p:sldId id="258" r:id="rId3"/>
    <p:sldId id="260" r:id="rId4"/>
    <p:sldId id="263" r:id="rId5"/>
    <p:sldId id="268" r:id="rId6"/>
    <p:sldId id="317" r:id="rId7"/>
    <p:sldId id="261" r:id="rId8"/>
    <p:sldId id="265" r:id="rId9"/>
    <p:sldId id="299" r:id="rId10"/>
    <p:sldId id="269" r:id="rId11"/>
    <p:sldId id="271" r:id="rId12"/>
    <p:sldId id="306" r:id="rId13"/>
    <p:sldId id="272" r:id="rId14"/>
    <p:sldId id="273" r:id="rId15"/>
    <p:sldId id="274" r:id="rId16"/>
    <p:sldId id="276" r:id="rId17"/>
    <p:sldId id="275" r:id="rId18"/>
    <p:sldId id="277" r:id="rId19"/>
    <p:sldId id="368" r:id="rId20"/>
    <p:sldId id="278" r:id="rId21"/>
    <p:sldId id="296" r:id="rId22"/>
    <p:sldId id="369" r:id="rId23"/>
    <p:sldId id="367" r:id="rId24"/>
    <p:sldId id="364" r:id="rId25"/>
    <p:sldId id="323" r:id="rId26"/>
    <p:sldId id="353" r:id="rId27"/>
    <p:sldId id="305" r:id="rId28"/>
    <p:sldId id="365" r:id="rId29"/>
    <p:sldId id="366" r:id="rId30"/>
    <p:sldId id="313" r:id="rId31"/>
    <p:sldId id="318" r:id="rId32"/>
    <p:sldId id="335" r:id="rId33"/>
    <p:sldId id="286" r:id="rId34"/>
    <p:sldId id="315" r:id="rId35"/>
    <p:sldId id="314" r:id="rId36"/>
    <p:sldId id="316" r:id="rId37"/>
    <p:sldId id="302" r:id="rId38"/>
    <p:sldId id="337" r:id="rId39"/>
    <p:sldId id="281" r:id="rId40"/>
    <p:sldId id="333" r:id="rId41"/>
    <p:sldId id="309" r:id="rId42"/>
    <p:sldId id="340" r:id="rId43"/>
    <p:sldId id="341" r:id="rId44"/>
    <p:sldId id="342" r:id="rId45"/>
    <p:sldId id="343" r:id="rId46"/>
    <p:sldId id="344" r:id="rId47"/>
    <p:sldId id="345" r:id="rId48"/>
    <p:sldId id="348" r:id="rId49"/>
    <p:sldId id="322" r:id="rId50"/>
    <p:sldId id="347" r:id="rId51"/>
    <p:sldId id="349" r:id="rId52"/>
    <p:sldId id="346" r:id="rId53"/>
    <p:sldId id="361" r:id="rId54"/>
    <p:sldId id="362" r:id="rId55"/>
    <p:sldId id="363" r:id="rId56"/>
    <p:sldId id="360" r:id="rId57"/>
    <p:sldId id="350" r:id="rId58"/>
    <p:sldId id="354" r:id="rId59"/>
    <p:sldId id="355" r:id="rId60"/>
    <p:sldId id="356" r:id="rId61"/>
    <p:sldId id="357" r:id="rId62"/>
    <p:sldId id="358" r:id="rId63"/>
    <p:sldId id="359" r:id="rId64"/>
    <p:sldId id="352" r:id="rId65"/>
    <p:sldId id="298" r:id="rId66"/>
    <p:sldId id="319" r:id="rId67"/>
    <p:sldId id="330" r:id="rId68"/>
    <p:sldId id="339" r:id="rId69"/>
    <p:sldId id="295" r:id="rId70"/>
  </p:sldIdLst>
  <p:sldSz cx="9864725" cy="7200900"/>
  <p:notesSz cx="6888163" cy="10020300"/>
  <p:defaultTextStyle>
    <a:defPPr>
      <a:defRPr lang="tr-TR"/>
    </a:defPPr>
    <a:lvl1pPr algn="l" defTabSz="96520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81013" indent="-23813" algn="l" defTabSz="96520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65200" indent="-50800" algn="l" defTabSz="96520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47800" indent="-76200" algn="l" defTabSz="96520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31988" indent="-103188" algn="l" defTabSz="96520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>
          <p15:clr>
            <a:srgbClr val="A4A3A4"/>
          </p15:clr>
        </p15:guide>
        <p15:guide id="2" pos="310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6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C6E"/>
    <a:srgbClr val="F8A388"/>
    <a:srgbClr val="4F81BD"/>
    <a:srgbClr val="FF9966"/>
    <a:srgbClr val="04C3D2"/>
    <a:srgbClr val="FFCC99"/>
    <a:srgbClr val="FDFC8F"/>
    <a:srgbClr val="CD853F"/>
    <a:srgbClr val="DEB887"/>
    <a:srgbClr val="A05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5" autoAdjust="0"/>
    <p:restoredTop sz="95455" autoAdjust="0"/>
  </p:normalViewPr>
  <p:slideViewPr>
    <p:cSldViewPr>
      <p:cViewPr>
        <p:scale>
          <a:sx n="77" d="100"/>
          <a:sy n="77" d="100"/>
        </p:scale>
        <p:origin x="-1158" y="60"/>
      </p:cViewPr>
      <p:guideLst>
        <p:guide orient="horz" pos="2268"/>
        <p:guide pos="3107"/>
      </p:guideLst>
    </p:cSldViewPr>
  </p:slideViewPr>
  <p:outlineViewPr>
    <p:cViewPr>
      <p:scale>
        <a:sx n="33" d="100"/>
        <a:sy n="33" d="100"/>
      </p:scale>
      <p:origin x="0" y="91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7326"/>
    </p:cViewPr>
  </p:sorterViewPr>
  <p:notesViewPr>
    <p:cSldViewPr>
      <p:cViewPr varScale="1">
        <p:scale>
          <a:sx n="61" d="100"/>
          <a:sy n="61" d="100"/>
        </p:scale>
        <p:origin x="-3402" y="-84"/>
      </p:cViewPr>
      <p:guideLst>
        <p:guide orient="horz" pos="3158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8AC5B-0D4E-44E1-B521-440727B6A77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01B93F0-B109-4085-B3E5-75D71E905146}">
      <dgm:prSet phldrT="[Metin]" custT="1"/>
      <dgm:spPr/>
      <dgm:t>
        <a:bodyPr/>
        <a:lstStyle/>
        <a:p>
          <a:r>
            <a:rPr lang="tr-TR" sz="1600" b="1" dirty="0"/>
            <a:t>Merkez</a:t>
          </a:r>
        </a:p>
        <a:p>
          <a:r>
            <a:rPr lang="tr-TR" sz="1600" b="1" dirty="0"/>
            <a:t>Mahalle</a:t>
          </a:r>
        </a:p>
        <a:p>
          <a:r>
            <a:rPr lang="tr-TR" sz="1600" b="1" dirty="0"/>
            <a:t>Sayısı</a:t>
          </a:r>
        </a:p>
        <a:p>
          <a:r>
            <a:rPr lang="tr-TR" sz="1600" b="1" dirty="0"/>
            <a:t>27</a:t>
          </a:r>
          <a:endParaRPr lang="tr-T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0F55B1-17C4-48D4-B35A-F7598A33B9D4}" type="parTrans" cxnId="{6D0D7403-21B1-4223-B751-BDB59FCCD93A}">
      <dgm:prSet/>
      <dgm:spPr/>
      <dgm:t>
        <a:bodyPr/>
        <a:lstStyle/>
        <a:p>
          <a:endParaRPr lang="tr-TR"/>
        </a:p>
      </dgm:t>
    </dgm:pt>
    <dgm:pt modelId="{DC1AFE68-2D95-4B7B-A126-BA8FD2A3DB6C}" type="sibTrans" cxnId="{6D0D7403-21B1-4223-B751-BDB59FCCD93A}">
      <dgm:prSet/>
      <dgm:spPr/>
      <dgm:t>
        <a:bodyPr/>
        <a:lstStyle/>
        <a:p>
          <a:endParaRPr lang="tr-TR"/>
        </a:p>
      </dgm:t>
    </dgm:pt>
    <dgm:pt modelId="{374B39F9-6E24-4700-B35B-772880095199}">
      <dgm:prSet phldrT="[Metin]" custT="1"/>
      <dgm:spPr/>
      <dgm:t>
        <a:bodyPr/>
        <a:lstStyle/>
        <a:p>
          <a:r>
            <a:rPr lang="tr-TR" sz="1600" b="1" dirty="0"/>
            <a:t>Kırsal</a:t>
          </a:r>
        </a:p>
        <a:p>
          <a:r>
            <a:rPr lang="tr-TR" sz="1600" b="1" dirty="0"/>
            <a:t>Mahalle</a:t>
          </a:r>
        </a:p>
        <a:p>
          <a:r>
            <a:rPr lang="tr-TR" sz="1600" b="1" dirty="0"/>
            <a:t>Sayısı</a:t>
          </a:r>
        </a:p>
        <a:p>
          <a:r>
            <a:rPr lang="tr-TR" sz="1600" b="1" dirty="0"/>
            <a:t>43</a:t>
          </a:r>
        </a:p>
      </dgm:t>
    </dgm:pt>
    <dgm:pt modelId="{4E244510-0850-4300-8690-0F100F70AC61}" type="parTrans" cxnId="{7ECA0FBD-8D48-4F04-969E-4C3407C2F374}">
      <dgm:prSet/>
      <dgm:spPr/>
      <dgm:t>
        <a:bodyPr/>
        <a:lstStyle/>
        <a:p>
          <a:endParaRPr lang="tr-TR"/>
        </a:p>
      </dgm:t>
    </dgm:pt>
    <dgm:pt modelId="{8EBC7E7D-D787-406A-9438-CE545D8FDB37}" type="sibTrans" cxnId="{7ECA0FBD-8D48-4F04-969E-4C3407C2F374}">
      <dgm:prSet/>
      <dgm:spPr/>
      <dgm:t>
        <a:bodyPr/>
        <a:lstStyle/>
        <a:p>
          <a:endParaRPr lang="tr-TR"/>
        </a:p>
      </dgm:t>
    </dgm:pt>
    <dgm:pt modelId="{EC7326D9-5E25-40B5-B458-4F0F34087E0F}">
      <dgm:prSet phldrT="[Metin]" custT="1"/>
      <dgm:spPr/>
      <dgm:t>
        <a:bodyPr/>
        <a:lstStyle/>
        <a:p>
          <a:r>
            <a:rPr lang="tr-TR" sz="1600" b="1" dirty="0"/>
            <a:t>Toplam</a:t>
          </a:r>
        </a:p>
        <a:p>
          <a:r>
            <a:rPr lang="tr-TR" sz="1600" b="1" dirty="0"/>
            <a:t>Mahalle</a:t>
          </a:r>
        </a:p>
        <a:p>
          <a:r>
            <a:rPr lang="tr-TR" sz="1600" b="1" dirty="0"/>
            <a:t>Sayısı</a:t>
          </a:r>
        </a:p>
        <a:p>
          <a:r>
            <a:rPr lang="tr-TR" sz="1600" b="1" dirty="0"/>
            <a:t>70</a:t>
          </a:r>
        </a:p>
      </dgm:t>
    </dgm:pt>
    <dgm:pt modelId="{6D8613F0-D35C-432D-8033-D89090EC78CD}" type="parTrans" cxnId="{C3071399-6555-4B45-94F8-FD3708E6D1B2}">
      <dgm:prSet/>
      <dgm:spPr/>
      <dgm:t>
        <a:bodyPr/>
        <a:lstStyle/>
        <a:p>
          <a:endParaRPr lang="tr-TR"/>
        </a:p>
      </dgm:t>
    </dgm:pt>
    <dgm:pt modelId="{95A03C23-D5E0-458E-92F4-918F81848B61}" type="sibTrans" cxnId="{C3071399-6555-4B45-94F8-FD3708E6D1B2}">
      <dgm:prSet/>
      <dgm:spPr/>
      <dgm:t>
        <a:bodyPr/>
        <a:lstStyle/>
        <a:p>
          <a:endParaRPr lang="tr-TR"/>
        </a:p>
      </dgm:t>
    </dgm:pt>
    <dgm:pt modelId="{96DA352F-A5F7-4C92-92A9-1765DE9F2E70}" type="pres">
      <dgm:prSet presAssocID="{AED8AC5B-0D4E-44E1-B521-440727B6A77B}" presName="Name0" presStyleCnt="0">
        <dgm:presLayoutVars>
          <dgm:dir/>
          <dgm:resizeHandles val="exact"/>
        </dgm:presLayoutVars>
      </dgm:prSet>
      <dgm:spPr/>
    </dgm:pt>
    <dgm:pt modelId="{8E061C1C-7550-4266-AEED-95DD20D41E14}" type="pres">
      <dgm:prSet presAssocID="{701B93F0-B109-4085-B3E5-75D71E90514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C003A2-7774-4EDD-BFCF-86CC81E1A6D2}" type="pres">
      <dgm:prSet presAssocID="{DC1AFE68-2D95-4B7B-A126-BA8FD2A3DB6C}" presName="sibTrans" presStyleLbl="sibTrans2D1" presStyleIdx="0" presStyleCnt="2"/>
      <dgm:spPr/>
      <dgm:t>
        <a:bodyPr/>
        <a:lstStyle/>
        <a:p>
          <a:endParaRPr lang="tr-TR"/>
        </a:p>
      </dgm:t>
    </dgm:pt>
    <dgm:pt modelId="{A96B35C2-78C9-4607-AF62-9227B19FE253}" type="pres">
      <dgm:prSet presAssocID="{DC1AFE68-2D95-4B7B-A126-BA8FD2A3DB6C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32FBECC1-11EB-4273-866A-3449C0082AE0}" type="pres">
      <dgm:prSet presAssocID="{374B39F9-6E24-4700-B35B-7728800951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6E3906-FD4B-4581-8787-BA3CC6D0BD5C}" type="pres">
      <dgm:prSet presAssocID="{8EBC7E7D-D787-406A-9438-CE545D8FDB37}" presName="sibTrans" presStyleLbl="sibTrans2D1" presStyleIdx="1" presStyleCnt="2"/>
      <dgm:spPr/>
      <dgm:t>
        <a:bodyPr/>
        <a:lstStyle/>
        <a:p>
          <a:endParaRPr lang="tr-TR"/>
        </a:p>
      </dgm:t>
    </dgm:pt>
    <dgm:pt modelId="{D897D072-73F7-48E6-9849-07167124F64B}" type="pres">
      <dgm:prSet presAssocID="{8EBC7E7D-D787-406A-9438-CE545D8FDB37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622F3108-247C-4231-8F10-3D9EB770C36E}" type="pres">
      <dgm:prSet presAssocID="{EC7326D9-5E25-40B5-B458-4F0F34087E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C8CB4CC-512F-4353-800F-1DF4609C4BD9}" type="presOf" srcId="{DC1AFE68-2D95-4B7B-A126-BA8FD2A3DB6C}" destId="{A96B35C2-78C9-4607-AF62-9227B19FE253}" srcOrd="1" destOrd="0" presId="urn:microsoft.com/office/officeart/2005/8/layout/process1"/>
    <dgm:cxn modelId="{DD30F9BA-FDDE-4780-A742-FC438D19E8E2}" type="presOf" srcId="{374B39F9-6E24-4700-B35B-772880095199}" destId="{32FBECC1-11EB-4273-866A-3449C0082AE0}" srcOrd="0" destOrd="0" presId="urn:microsoft.com/office/officeart/2005/8/layout/process1"/>
    <dgm:cxn modelId="{6D0D7403-21B1-4223-B751-BDB59FCCD93A}" srcId="{AED8AC5B-0D4E-44E1-B521-440727B6A77B}" destId="{701B93F0-B109-4085-B3E5-75D71E905146}" srcOrd="0" destOrd="0" parTransId="{A40F55B1-17C4-48D4-B35A-F7598A33B9D4}" sibTransId="{DC1AFE68-2D95-4B7B-A126-BA8FD2A3DB6C}"/>
    <dgm:cxn modelId="{EED3596F-BAF4-4DC6-8E41-65FC5641C8F2}" type="presOf" srcId="{EC7326D9-5E25-40B5-B458-4F0F34087E0F}" destId="{622F3108-247C-4231-8F10-3D9EB770C36E}" srcOrd="0" destOrd="0" presId="urn:microsoft.com/office/officeart/2005/8/layout/process1"/>
    <dgm:cxn modelId="{C3071399-6555-4B45-94F8-FD3708E6D1B2}" srcId="{AED8AC5B-0D4E-44E1-B521-440727B6A77B}" destId="{EC7326D9-5E25-40B5-B458-4F0F34087E0F}" srcOrd="2" destOrd="0" parTransId="{6D8613F0-D35C-432D-8033-D89090EC78CD}" sibTransId="{95A03C23-D5E0-458E-92F4-918F81848B61}"/>
    <dgm:cxn modelId="{A56FF4B2-5855-4319-A8D8-C34FE097701A}" type="presOf" srcId="{8EBC7E7D-D787-406A-9438-CE545D8FDB37}" destId="{D897D072-73F7-48E6-9849-07167124F64B}" srcOrd="1" destOrd="0" presId="urn:microsoft.com/office/officeart/2005/8/layout/process1"/>
    <dgm:cxn modelId="{0E67249C-177D-4290-9E0C-2B7977AD3FFF}" type="presOf" srcId="{AED8AC5B-0D4E-44E1-B521-440727B6A77B}" destId="{96DA352F-A5F7-4C92-92A9-1765DE9F2E70}" srcOrd="0" destOrd="0" presId="urn:microsoft.com/office/officeart/2005/8/layout/process1"/>
    <dgm:cxn modelId="{8966B71B-CB1B-4F3F-8676-3FA0ED256908}" type="presOf" srcId="{701B93F0-B109-4085-B3E5-75D71E905146}" destId="{8E061C1C-7550-4266-AEED-95DD20D41E14}" srcOrd="0" destOrd="0" presId="urn:microsoft.com/office/officeart/2005/8/layout/process1"/>
    <dgm:cxn modelId="{6FDF23CC-9B13-433E-971E-79F8265A2733}" type="presOf" srcId="{DC1AFE68-2D95-4B7B-A126-BA8FD2A3DB6C}" destId="{3AC003A2-7774-4EDD-BFCF-86CC81E1A6D2}" srcOrd="0" destOrd="0" presId="urn:microsoft.com/office/officeart/2005/8/layout/process1"/>
    <dgm:cxn modelId="{ACCAC1B9-AF5A-406C-83FD-7C7C63A26EE7}" type="presOf" srcId="{8EBC7E7D-D787-406A-9438-CE545D8FDB37}" destId="{ED6E3906-FD4B-4581-8787-BA3CC6D0BD5C}" srcOrd="0" destOrd="0" presId="urn:microsoft.com/office/officeart/2005/8/layout/process1"/>
    <dgm:cxn modelId="{7ECA0FBD-8D48-4F04-969E-4C3407C2F374}" srcId="{AED8AC5B-0D4E-44E1-B521-440727B6A77B}" destId="{374B39F9-6E24-4700-B35B-772880095199}" srcOrd="1" destOrd="0" parTransId="{4E244510-0850-4300-8690-0F100F70AC61}" sibTransId="{8EBC7E7D-D787-406A-9438-CE545D8FDB37}"/>
    <dgm:cxn modelId="{E10C4CC2-1C78-4BD4-8668-CFD2E8751D5A}" type="presParOf" srcId="{96DA352F-A5F7-4C92-92A9-1765DE9F2E70}" destId="{8E061C1C-7550-4266-AEED-95DD20D41E14}" srcOrd="0" destOrd="0" presId="urn:microsoft.com/office/officeart/2005/8/layout/process1"/>
    <dgm:cxn modelId="{43796B7E-4BCC-4991-89D9-AFF635F90EEB}" type="presParOf" srcId="{96DA352F-A5F7-4C92-92A9-1765DE9F2E70}" destId="{3AC003A2-7774-4EDD-BFCF-86CC81E1A6D2}" srcOrd="1" destOrd="0" presId="urn:microsoft.com/office/officeart/2005/8/layout/process1"/>
    <dgm:cxn modelId="{9F6DCB3D-CDF0-47D5-A480-791DBDC3E943}" type="presParOf" srcId="{3AC003A2-7774-4EDD-BFCF-86CC81E1A6D2}" destId="{A96B35C2-78C9-4607-AF62-9227B19FE253}" srcOrd="0" destOrd="0" presId="urn:microsoft.com/office/officeart/2005/8/layout/process1"/>
    <dgm:cxn modelId="{546E9A8D-6E62-4ED8-BEAF-6E2BDEA4E2B4}" type="presParOf" srcId="{96DA352F-A5F7-4C92-92A9-1765DE9F2E70}" destId="{32FBECC1-11EB-4273-866A-3449C0082AE0}" srcOrd="2" destOrd="0" presId="urn:microsoft.com/office/officeart/2005/8/layout/process1"/>
    <dgm:cxn modelId="{0330A865-2B5A-4D2F-B60F-068A91315DB0}" type="presParOf" srcId="{96DA352F-A5F7-4C92-92A9-1765DE9F2E70}" destId="{ED6E3906-FD4B-4581-8787-BA3CC6D0BD5C}" srcOrd="3" destOrd="0" presId="urn:microsoft.com/office/officeart/2005/8/layout/process1"/>
    <dgm:cxn modelId="{AC17ABD5-193A-474B-9735-C61F050270A9}" type="presParOf" srcId="{ED6E3906-FD4B-4581-8787-BA3CC6D0BD5C}" destId="{D897D072-73F7-48E6-9849-07167124F64B}" srcOrd="0" destOrd="0" presId="urn:microsoft.com/office/officeart/2005/8/layout/process1"/>
    <dgm:cxn modelId="{43198C90-84A7-4CD6-AD61-4BF0174E363D}" type="presParOf" srcId="{96DA352F-A5F7-4C92-92A9-1765DE9F2E70}" destId="{622F3108-247C-4231-8F10-3D9EB770C36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6769F6-F509-43AE-B1BC-AD2F0549B11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AA9852-1745-4685-B1D0-F9C189F2EC54}">
      <dgm:prSet phldrT="[Metin]" custT="1"/>
      <dgm:spPr/>
      <dgm:t>
        <a:bodyPr/>
        <a:lstStyle/>
        <a:p>
          <a:r>
            <a:rPr lang="tr-TR" sz="1800" dirty="0">
              <a:solidFill>
                <a:schemeClr val="bg1"/>
              </a:solidFill>
            </a:rPr>
            <a:t>Nüfus</a:t>
          </a:r>
        </a:p>
        <a:p>
          <a:r>
            <a:rPr lang="tr-TR" sz="1100" dirty="0">
              <a:solidFill>
                <a:schemeClr val="bg1"/>
              </a:solidFill>
            </a:rPr>
            <a:t>(2021 Verilerine Göre) </a:t>
          </a:r>
        </a:p>
        <a:p>
          <a:r>
            <a:rPr lang="tr-TR" sz="2000" b="1" i="0" dirty="0">
              <a:solidFill>
                <a:schemeClr val="bg1"/>
              </a:solidFill>
            </a:rPr>
            <a:t>185.118</a:t>
          </a:r>
          <a:endParaRPr lang="tr-TR" sz="2000" dirty="0">
            <a:solidFill>
              <a:schemeClr val="bg1"/>
            </a:solidFill>
          </a:endParaRPr>
        </a:p>
        <a:p>
          <a:endParaRPr lang="tr-TR" sz="1800" dirty="0"/>
        </a:p>
      </dgm:t>
    </dgm:pt>
    <dgm:pt modelId="{7AE494C0-DAA6-426B-9949-04694609FECA}" type="parTrans" cxnId="{ACC5E65E-7DFC-41B5-B98B-7F09D31B660B}">
      <dgm:prSet/>
      <dgm:spPr/>
      <dgm:t>
        <a:bodyPr/>
        <a:lstStyle/>
        <a:p>
          <a:endParaRPr lang="tr-TR"/>
        </a:p>
      </dgm:t>
    </dgm:pt>
    <dgm:pt modelId="{2F7E7E3C-2878-4D56-A50E-408CC9567731}" type="sibTrans" cxnId="{ACC5E65E-7DFC-41B5-B98B-7F09D31B660B}">
      <dgm:prSet/>
      <dgm:spPr/>
      <dgm:t>
        <a:bodyPr/>
        <a:lstStyle/>
        <a:p>
          <a:endParaRPr lang="tr-TR" dirty="0"/>
        </a:p>
      </dgm:t>
    </dgm:pt>
    <dgm:pt modelId="{14F7E16B-E605-4A7C-B192-178C9F3B62D9}">
      <dgm:prSet phldrT="[Metin]"/>
      <dgm:spPr/>
      <dgm:t>
        <a:bodyPr/>
        <a:lstStyle/>
        <a:p>
          <a:r>
            <a:rPr lang="tr-TR" dirty="0"/>
            <a:t>742,04 km</a:t>
          </a:r>
          <a:r>
            <a:rPr lang="tr-TR" baseline="30000" dirty="0"/>
            <a:t>2</a:t>
          </a:r>
          <a:endParaRPr lang="tr-TR" dirty="0"/>
        </a:p>
      </dgm:t>
    </dgm:pt>
    <dgm:pt modelId="{BC4D429F-42AA-4A5A-A043-3F087F095371}" type="parTrans" cxnId="{953300EE-B8D5-48DB-A6AD-7CB6565D72DD}">
      <dgm:prSet/>
      <dgm:spPr/>
      <dgm:t>
        <a:bodyPr/>
        <a:lstStyle/>
        <a:p>
          <a:endParaRPr lang="tr-TR"/>
        </a:p>
      </dgm:t>
    </dgm:pt>
    <dgm:pt modelId="{22524D01-71A6-44BC-85C3-7DFAE931B790}" type="sibTrans" cxnId="{953300EE-B8D5-48DB-A6AD-7CB6565D72DD}">
      <dgm:prSet/>
      <dgm:spPr/>
      <dgm:t>
        <a:bodyPr/>
        <a:lstStyle/>
        <a:p>
          <a:endParaRPr lang="tr-TR"/>
        </a:p>
      </dgm:t>
    </dgm:pt>
    <dgm:pt modelId="{AD133E00-D78B-4D2B-8072-3F2A836D070A}">
      <dgm:prSet phldrT="[Metin]"/>
      <dgm:spPr/>
      <dgm:t>
        <a:bodyPr/>
        <a:lstStyle/>
        <a:p>
          <a:r>
            <a:rPr lang="tr-TR" dirty="0"/>
            <a:t>Yüzölçüm</a:t>
          </a:r>
        </a:p>
      </dgm:t>
    </dgm:pt>
    <dgm:pt modelId="{865DD6E8-108A-43BD-AEB8-D3323DC908A2}" type="sibTrans" cxnId="{7C71C97A-F050-4B0B-806F-CA454FAA6176}">
      <dgm:prSet/>
      <dgm:spPr/>
      <dgm:t>
        <a:bodyPr/>
        <a:lstStyle/>
        <a:p>
          <a:endParaRPr lang="tr-TR"/>
        </a:p>
      </dgm:t>
    </dgm:pt>
    <dgm:pt modelId="{A41B9938-5316-4C55-89DD-92DBBA5A7AF4}" type="parTrans" cxnId="{7C71C97A-F050-4B0B-806F-CA454FAA6176}">
      <dgm:prSet/>
      <dgm:spPr/>
      <dgm:t>
        <a:bodyPr/>
        <a:lstStyle/>
        <a:p>
          <a:endParaRPr lang="tr-TR"/>
        </a:p>
      </dgm:t>
    </dgm:pt>
    <dgm:pt modelId="{E701F449-0A28-4D4E-9924-4597A6E40702}" type="pres">
      <dgm:prSet presAssocID="{E56769F6-F509-43AE-B1BC-AD2F0549B1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601E2AD-5143-446C-89B9-7FA8B6FCC8DB}" type="pres">
      <dgm:prSet presAssocID="{1EAA9852-1745-4685-B1D0-F9C189F2EC5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8DC8CB-2823-4B9B-BE8C-322926884D98}" type="pres">
      <dgm:prSet presAssocID="{2F7E7E3C-2878-4D56-A50E-408CC9567731}" presName="sibTrans" presStyleLbl="sibTrans2D1" presStyleIdx="0" presStyleCnt="1"/>
      <dgm:spPr/>
      <dgm:t>
        <a:bodyPr/>
        <a:lstStyle/>
        <a:p>
          <a:endParaRPr lang="tr-TR"/>
        </a:p>
      </dgm:t>
    </dgm:pt>
    <dgm:pt modelId="{911CB015-D998-4F0F-B8E5-F1484FB2CFED}" type="pres">
      <dgm:prSet presAssocID="{2F7E7E3C-2878-4D56-A50E-408CC9567731}" presName="connectorText" presStyleLbl="sibTrans2D1" presStyleIdx="0" presStyleCnt="1"/>
      <dgm:spPr/>
      <dgm:t>
        <a:bodyPr/>
        <a:lstStyle/>
        <a:p>
          <a:endParaRPr lang="tr-TR"/>
        </a:p>
      </dgm:t>
    </dgm:pt>
    <dgm:pt modelId="{561B7866-997F-49E7-88B2-6CDD68083A4B}" type="pres">
      <dgm:prSet presAssocID="{AD133E00-D78B-4D2B-8072-3F2A836D070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9830857-3974-420F-ACB8-0861BA3DB081}" type="presOf" srcId="{AD133E00-D78B-4D2B-8072-3F2A836D070A}" destId="{561B7866-997F-49E7-88B2-6CDD68083A4B}" srcOrd="0" destOrd="0" presId="urn:microsoft.com/office/officeart/2005/8/layout/process1"/>
    <dgm:cxn modelId="{ACC5E65E-7DFC-41B5-B98B-7F09D31B660B}" srcId="{E56769F6-F509-43AE-B1BC-AD2F0549B11C}" destId="{1EAA9852-1745-4685-B1D0-F9C189F2EC54}" srcOrd="0" destOrd="0" parTransId="{7AE494C0-DAA6-426B-9949-04694609FECA}" sibTransId="{2F7E7E3C-2878-4D56-A50E-408CC9567731}"/>
    <dgm:cxn modelId="{9F36F49A-DC9E-4283-8D2E-82A76CC1E9FE}" type="presOf" srcId="{E56769F6-F509-43AE-B1BC-AD2F0549B11C}" destId="{E701F449-0A28-4D4E-9924-4597A6E40702}" srcOrd="0" destOrd="0" presId="urn:microsoft.com/office/officeart/2005/8/layout/process1"/>
    <dgm:cxn modelId="{7C71C97A-F050-4B0B-806F-CA454FAA6176}" srcId="{E56769F6-F509-43AE-B1BC-AD2F0549B11C}" destId="{AD133E00-D78B-4D2B-8072-3F2A836D070A}" srcOrd="1" destOrd="0" parTransId="{A41B9938-5316-4C55-89DD-92DBBA5A7AF4}" sibTransId="{865DD6E8-108A-43BD-AEB8-D3323DC908A2}"/>
    <dgm:cxn modelId="{52723590-7D63-4146-A93F-105B5DCB15B2}" type="presOf" srcId="{1EAA9852-1745-4685-B1D0-F9C189F2EC54}" destId="{A601E2AD-5143-446C-89B9-7FA8B6FCC8DB}" srcOrd="0" destOrd="0" presId="urn:microsoft.com/office/officeart/2005/8/layout/process1"/>
    <dgm:cxn modelId="{3078CEA8-20C4-4436-8804-990C6BC438CA}" type="presOf" srcId="{2F7E7E3C-2878-4D56-A50E-408CC9567731}" destId="{911CB015-D998-4F0F-B8E5-F1484FB2CFED}" srcOrd="1" destOrd="0" presId="urn:microsoft.com/office/officeart/2005/8/layout/process1"/>
    <dgm:cxn modelId="{30791164-8E23-457C-AA00-A8A6B11F6B0C}" type="presOf" srcId="{14F7E16B-E605-4A7C-B192-178C9F3B62D9}" destId="{561B7866-997F-49E7-88B2-6CDD68083A4B}" srcOrd="0" destOrd="1" presId="urn:microsoft.com/office/officeart/2005/8/layout/process1"/>
    <dgm:cxn modelId="{953300EE-B8D5-48DB-A6AD-7CB6565D72DD}" srcId="{AD133E00-D78B-4D2B-8072-3F2A836D070A}" destId="{14F7E16B-E605-4A7C-B192-178C9F3B62D9}" srcOrd="0" destOrd="0" parTransId="{BC4D429F-42AA-4A5A-A043-3F087F095371}" sibTransId="{22524D01-71A6-44BC-85C3-7DFAE931B790}"/>
    <dgm:cxn modelId="{36E4D4C2-7842-4755-B2F1-D4C3FD2C687A}" type="presOf" srcId="{2F7E7E3C-2878-4D56-A50E-408CC9567731}" destId="{7A8DC8CB-2823-4B9B-BE8C-322926884D98}" srcOrd="0" destOrd="0" presId="urn:microsoft.com/office/officeart/2005/8/layout/process1"/>
    <dgm:cxn modelId="{46761CC7-BD1C-4855-8F11-53EC7A2500C6}" type="presParOf" srcId="{E701F449-0A28-4D4E-9924-4597A6E40702}" destId="{A601E2AD-5143-446C-89B9-7FA8B6FCC8DB}" srcOrd="0" destOrd="0" presId="urn:microsoft.com/office/officeart/2005/8/layout/process1"/>
    <dgm:cxn modelId="{91A3C5C6-3053-4DF5-B330-891BD8CDA0A2}" type="presParOf" srcId="{E701F449-0A28-4D4E-9924-4597A6E40702}" destId="{7A8DC8CB-2823-4B9B-BE8C-322926884D98}" srcOrd="1" destOrd="0" presId="urn:microsoft.com/office/officeart/2005/8/layout/process1"/>
    <dgm:cxn modelId="{656CEAE7-C312-4CE0-BFCE-77623518BC2B}" type="presParOf" srcId="{7A8DC8CB-2823-4B9B-BE8C-322926884D98}" destId="{911CB015-D998-4F0F-B8E5-F1484FB2CFED}" srcOrd="0" destOrd="0" presId="urn:microsoft.com/office/officeart/2005/8/layout/process1"/>
    <dgm:cxn modelId="{1EA0C359-9B21-4DE4-9ABA-8DD22A3E8D5A}" type="presParOf" srcId="{E701F449-0A28-4D4E-9924-4597A6E40702}" destId="{561B7866-997F-49E7-88B2-6CDD68083A4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61C1C-7550-4266-AEED-95DD20D41E14}">
      <dsp:nvSpPr>
        <dsp:cNvPr id="0" name=""/>
        <dsp:cNvSpPr/>
      </dsp:nvSpPr>
      <dsp:spPr>
        <a:xfrm>
          <a:off x="3959" y="754219"/>
          <a:ext cx="1183384" cy="1375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Merkez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Mahalle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Sayısı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27</a:t>
          </a:r>
          <a:endParaRPr lang="tr-T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619" y="788879"/>
        <a:ext cx="1114064" cy="1306364"/>
      </dsp:txXfrm>
    </dsp:sp>
    <dsp:sp modelId="{3AC003A2-7774-4EDD-BFCF-86CC81E1A6D2}">
      <dsp:nvSpPr>
        <dsp:cNvPr id="0" name=""/>
        <dsp:cNvSpPr/>
      </dsp:nvSpPr>
      <dsp:spPr>
        <a:xfrm>
          <a:off x="1305682" y="1295322"/>
          <a:ext cx="250877" cy="293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1305682" y="1354018"/>
        <a:ext cx="175614" cy="176087"/>
      </dsp:txXfrm>
    </dsp:sp>
    <dsp:sp modelId="{32FBECC1-11EB-4273-866A-3449C0082AE0}">
      <dsp:nvSpPr>
        <dsp:cNvPr id="0" name=""/>
        <dsp:cNvSpPr/>
      </dsp:nvSpPr>
      <dsp:spPr>
        <a:xfrm>
          <a:off x="1660698" y="754219"/>
          <a:ext cx="1183384" cy="1375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Kırsal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Mahalle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Sayısı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43</a:t>
          </a:r>
        </a:p>
      </dsp:txBody>
      <dsp:txXfrm>
        <a:off x="1695358" y="788879"/>
        <a:ext cx="1114064" cy="1306364"/>
      </dsp:txXfrm>
    </dsp:sp>
    <dsp:sp modelId="{ED6E3906-FD4B-4581-8787-BA3CC6D0BD5C}">
      <dsp:nvSpPr>
        <dsp:cNvPr id="0" name=""/>
        <dsp:cNvSpPr/>
      </dsp:nvSpPr>
      <dsp:spPr>
        <a:xfrm>
          <a:off x="2962421" y="1295322"/>
          <a:ext cx="250877" cy="293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2962421" y="1354018"/>
        <a:ext cx="175614" cy="176087"/>
      </dsp:txXfrm>
    </dsp:sp>
    <dsp:sp modelId="{622F3108-247C-4231-8F10-3D9EB770C36E}">
      <dsp:nvSpPr>
        <dsp:cNvPr id="0" name=""/>
        <dsp:cNvSpPr/>
      </dsp:nvSpPr>
      <dsp:spPr>
        <a:xfrm>
          <a:off x="3317436" y="754219"/>
          <a:ext cx="1183384" cy="1375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Toplam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Mahalle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Sayısı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/>
            <a:t>70</a:t>
          </a:r>
        </a:p>
      </dsp:txBody>
      <dsp:txXfrm>
        <a:off x="3352096" y="788879"/>
        <a:ext cx="1114064" cy="1306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1E2AD-5143-446C-89B9-7FA8B6FCC8DB}">
      <dsp:nvSpPr>
        <dsp:cNvPr id="0" name=""/>
        <dsp:cNvSpPr/>
      </dsp:nvSpPr>
      <dsp:spPr>
        <a:xfrm>
          <a:off x="865" y="457980"/>
          <a:ext cx="1844760" cy="1470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>
              <a:solidFill>
                <a:schemeClr val="bg1"/>
              </a:solidFill>
            </a:rPr>
            <a:t>Nüfus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>
              <a:solidFill>
                <a:schemeClr val="bg1"/>
              </a:solidFill>
            </a:rPr>
            <a:t>(2021 Verilerine Göre)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i="0" kern="1200" dirty="0">
              <a:solidFill>
                <a:schemeClr val="bg1"/>
              </a:solidFill>
            </a:rPr>
            <a:t>185.118</a:t>
          </a:r>
          <a:endParaRPr lang="tr-TR" sz="2000" kern="1200" dirty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/>
        </a:p>
      </dsp:txBody>
      <dsp:txXfrm>
        <a:off x="43921" y="501036"/>
        <a:ext cx="1758648" cy="1383931"/>
      </dsp:txXfrm>
    </dsp:sp>
    <dsp:sp modelId="{7A8DC8CB-2823-4B9B-BE8C-322926884D98}">
      <dsp:nvSpPr>
        <dsp:cNvPr id="0" name=""/>
        <dsp:cNvSpPr/>
      </dsp:nvSpPr>
      <dsp:spPr>
        <a:xfrm>
          <a:off x="2030101" y="964251"/>
          <a:ext cx="391089" cy="4575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/>
        </a:p>
      </dsp:txBody>
      <dsp:txXfrm>
        <a:off x="2030101" y="1055751"/>
        <a:ext cx="273762" cy="274500"/>
      </dsp:txXfrm>
    </dsp:sp>
    <dsp:sp modelId="{561B7866-997F-49E7-88B2-6CDD68083A4B}">
      <dsp:nvSpPr>
        <dsp:cNvPr id="0" name=""/>
        <dsp:cNvSpPr/>
      </dsp:nvSpPr>
      <dsp:spPr>
        <a:xfrm>
          <a:off x="2583529" y="457980"/>
          <a:ext cx="1844760" cy="1470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/>
            <a:t>Yüzölçüm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/>
            <a:t>742,04 km</a:t>
          </a:r>
          <a:r>
            <a:rPr lang="tr-TR" sz="2200" kern="1200" baseline="30000" dirty="0"/>
            <a:t>2</a:t>
          </a:r>
          <a:endParaRPr lang="tr-TR" sz="2200" kern="1200" dirty="0"/>
        </a:p>
      </dsp:txBody>
      <dsp:txXfrm>
        <a:off x="2626585" y="501036"/>
        <a:ext cx="1758648" cy="1383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5621" cy="499894"/>
          </a:xfrm>
          <a:prstGeom prst="rect">
            <a:avLst/>
          </a:prstGeom>
        </p:spPr>
        <p:txBody>
          <a:bodyPr vert="horz" lIns="92508" tIns="46256" rIns="92508" bIns="46256" rtlCol="0"/>
          <a:lstStyle>
            <a:lvl1pPr algn="l" defTabSz="97828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r-TR" dirty="0"/>
              <a:t>2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900935" y="1"/>
            <a:ext cx="2985621" cy="499894"/>
          </a:xfrm>
          <a:prstGeom prst="rect">
            <a:avLst/>
          </a:prstGeom>
        </p:spPr>
        <p:txBody>
          <a:bodyPr vert="horz" lIns="92508" tIns="46256" rIns="92508" bIns="46256" rtlCol="0"/>
          <a:lstStyle>
            <a:lvl1pPr algn="r" defTabSz="97828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C26718-5025-4841-A901-B95B980A9B2B}" type="datetimeFigureOut">
              <a:rPr lang="tr-TR"/>
              <a:pPr>
                <a:defRPr/>
              </a:pPr>
              <a:t>01.03.2024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2" y="9518806"/>
            <a:ext cx="2985621" cy="499894"/>
          </a:xfrm>
          <a:prstGeom prst="rect">
            <a:avLst/>
          </a:prstGeom>
        </p:spPr>
        <p:txBody>
          <a:bodyPr vert="horz" lIns="92508" tIns="46256" rIns="92508" bIns="46256" rtlCol="0" anchor="b"/>
          <a:lstStyle>
            <a:lvl1pPr algn="l" defTabSz="97828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900935" y="9518806"/>
            <a:ext cx="2985621" cy="499894"/>
          </a:xfrm>
          <a:prstGeom prst="rect">
            <a:avLst/>
          </a:prstGeom>
        </p:spPr>
        <p:txBody>
          <a:bodyPr vert="horz" lIns="92508" tIns="46256" rIns="92508" bIns="46256" rtlCol="0" anchor="b"/>
          <a:lstStyle>
            <a:lvl1pPr algn="r" defTabSz="97828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40E9CB-C3E9-4BC5-9A1F-9AAB7A4FE26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186157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5621" cy="499894"/>
          </a:xfrm>
          <a:prstGeom prst="rect">
            <a:avLst/>
          </a:prstGeom>
        </p:spPr>
        <p:txBody>
          <a:bodyPr vert="horz" lIns="92508" tIns="46256" rIns="92508" bIns="46256" rtlCol="0"/>
          <a:lstStyle>
            <a:lvl1pPr algn="l" defTabSz="97828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r-TR" dirty="0"/>
              <a:t>2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900935" y="1"/>
            <a:ext cx="2985621" cy="499894"/>
          </a:xfrm>
          <a:prstGeom prst="rect">
            <a:avLst/>
          </a:prstGeom>
        </p:spPr>
        <p:txBody>
          <a:bodyPr vert="horz" lIns="92508" tIns="46256" rIns="92508" bIns="46256" rtlCol="0"/>
          <a:lstStyle>
            <a:lvl1pPr algn="r" defTabSz="97828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4F4441-B57C-4BA3-983E-FDB62EAC6C17}" type="datetimeFigureOut">
              <a:rPr lang="tr-TR"/>
              <a:pPr>
                <a:defRPr/>
              </a:pPr>
              <a:t>01.03.2024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871538" y="750888"/>
            <a:ext cx="51450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08" tIns="46256" rIns="92508" bIns="46256" rtlCol="0" anchor="ctr"/>
          <a:lstStyle/>
          <a:p>
            <a:pPr lvl="0"/>
            <a:endParaRPr lang="tr-TR" noProof="0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8496" y="4758603"/>
            <a:ext cx="5511174" cy="4510257"/>
          </a:xfrm>
          <a:prstGeom prst="rect">
            <a:avLst/>
          </a:prstGeom>
        </p:spPr>
        <p:txBody>
          <a:bodyPr vert="horz" lIns="92508" tIns="46256" rIns="92508" bIns="46256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2" y="9518806"/>
            <a:ext cx="2985621" cy="499894"/>
          </a:xfrm>
          <a:prstGeom prst="rect">
            <a:avLst/>
          </a:prstGeom>
        </p:spPr>
        <p:txBody>
          <a:bodyPr vert="horz" lIns="92508" tIns="46256" rIns="92508" bIns="46256" rtlCol="0" anchor="b"/>
          <a:lstStyle>
            <a:lvl1pPr algn="l" defTabSz="97828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900935" y="9518806"/>
            <a:ext cx="2985621" cy="499894"/>
          </a:xfrm>
          <a:prstGeom prst="rect">
            <a:avLst/>
          </a:prstGeom>
        </p:spPr>
        <p:txBody>
          <a:bodyPr vert="horz" lIns="92508" tIns="46256" rIns="92508" bIns="46256" rtlCol="0" anchor="b"/>
          <a:lstStyle>
            <a:lvl1pPr algn="r" defTabSz="97828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47A2D0-7268-418F-8FCB-61A9A44B2EF3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154704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965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1013" algn="l" defTabSz="965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5200" algn="l" defTabSz="965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7800" algn="l" defTabSz="965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1988" algn="l" defTabSz="9652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751" algn="l" defTabSz="9667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0103" algn="l" defTabSz="9667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453" algn="l" defTabSz="9667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803" algn="l" defTabSz="9667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dirty="0"/>
              <a:t>tamam</a:t>
            </a:r>
          </a:p>
        </p:txBody>
      </p:sp>
      <p:sp>
        <p:nvSpPr>
          <p:cNvPr id="52228" name="3 Üstbilgi Yer Tutucusu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7809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dirty="0"/>
              <a:t>2</a:t>
            </a:r>
          </a:p>
        </p:txBody>
      </p:sp>
      <p:sp>
        <p:nvSpPr>
          <p:cNvPr id="52229" name="4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8094" fontAlgn="base">
              <a:spcBef>
                <a:spcPct val="0"/>
              </a:spcBef>
              <a:spcAft>
                <a:spcPct val="0"/>
              </a:spcAft>
              <a:defRPr/>
            </a:pPr>
            <a:fld id="{CED4D0AB-B139-4CF3-B58F-000331CF515E}" type="slidenum">
              <a:rPr lang="tr-TR" smtClean="0"/>
              <a:pPr defTabSz="978094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10</a:t>
            </a:fld>
            <a:endParaRPr lang="tr-T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15</a:t>
            </a:fld>
            <a:endParaRPr lang="tr-T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20</a:t>
            </a:fld>
            <a:endParaRPr lang="tr-T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21</a:t>
            </a:fld>
            <a:endParaRPr lang="tr-T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22</a:t>
            </a:fld>
            <a:endParaRPr lang="tr-T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23</a:t>
            </a:fld>
            <a:endParaRPr lang="tr-T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0F05205-78F5-2B65-C1E7-1363DDA1C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>
            <a:extLst>
              <a:ext uri="{FF2B5EF4-FFF2-40B4-BE49-F238E27FC236}">
                <a16:creationId xmlns="" xmlns:a16="http://schemas.microsoft.com/office/drawing/2014/main" id="{AEC488C2-2AB6-D2CB-F2EE-E83E09AA9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>
            <a:extLst>
              <a:ext uri="{FF2B5EF4-FFF2-40B4-BE49-F238E27FC236}">
                <a16:creationId xmlns="" xmlns:a16="http://schemas.microsoft.com/office/drawing/2014/main" id="{9235259D-BA95-9A2B-07A7-3164CBED1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>
            <a:extLst>
              <a:ext uri="{FF2B5EF4-FFF2-40B4-BE49-F238E27FC236}">
                <a16:creationId xmlns="" xmlns:a16="http://schemas.microsoft.com/office/drawing/2014/main" id="{DB148692-A5AD-8283-DBFA-C8F0A4E83317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>
            <a:extLst>
              <a:ext uri="{FF2B5EF4-FFF2-40B4-BE49-F238E27FC236}">
                <a16:creationId xmlns="" xmlns:a16="http://schemas.microsoft.com/office/drawing/2014/main" id="{46E02BDE-82DF-D9D7-C879-1FE004379D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0402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Ok+</a:t>
            </a:r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4761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6749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8494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31</a:t>
            </a:fld>
            <a:endParaRPr lang="tr-T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75327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33</a:t>
            </a:fld>
            <a:endParaRPr lang="tr-T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34</a:t>
            </a:fld>
            <a:endParaRPr lang="tr-T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35</a:t>
            </a:fld>
            <a:endParaRPr lang="tr-T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36</a:t>
            </a:fld>
            <a:endParaRPr lang="tr-T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4761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dirty="0"/>
              <a:t>Ok+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4C01A-1D77-4921-8E66-0F9734BC864A}" type="slidenum">
              <a:rPr lang="tr-TR" smtClean="0"/>
              <a:pPr>
                <a:defRPr/>
              </a:pPr>
              <a:t>3</a:t>
            </a:fld>
            <a:endParaRPr lang="tr-T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2637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39</a:t>
            </a:fld>
            <a:endParaRPr lang="tr-TR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40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02072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Ok+</a:t>
            </a:r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41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29376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42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49026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43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85818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44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9530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45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66273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46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77337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47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9577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/>
              <a:t>Ok</a:t>
            </a:r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4</a:t>
            </a:fld>
            <a:endParaRPr lang="tr-T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48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51187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49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47617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50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77323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51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15403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52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80843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53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80843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54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80843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55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80843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56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80843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57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781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Ok+</a:t>
            </a:r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5</a:t>
            </a:fld>
            <a:endParaRPr lang="tr-TR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58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78139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59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78139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60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78139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61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78139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62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78139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63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78139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64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7338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65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408498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66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476172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67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7671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Ok+</a:t>
            </a:r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6</a:t>
            </a:fld>
            <a:endParaRPr lang="tr-TR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68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170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7</a:t>
            </a:fld>
            <a:endParaRPr lang="tr-T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8</a:t>
            </a:fld>
            <a:endParaRPr lang="tr-T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Üstbilgi Yer Tutucusu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47A2D0-7268-418F-8FCB-61A9A44B2EF3}" type="slidenum">
              <a:rPr lang="tr-TR" smtClean="0"/>
              <a:pPr>
                <a:defRPr/>
              </a:pPr>
              <a:t>9</a:t>
            </a:fld>
            <a:endParaRPr lang="tr-T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tr-TR"/>
            </a:defPPr>
            <a:lvl1pPr algn="r" defTabSz="966701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81013" indent="-23813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65200" indent="-508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47800" indent="-762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31988" indent="-103188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tr-TR" dirty="0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75443" y="1440180"/>
            <a:ext cx="8470511" cy="1920240"/>
          </a:xfrm>
          <a:ln>
            <a:noFill/>
          </a:ln>
        </p:spPr>
        <p:txBody>
          <a:bodyPr tIns="0" rIns="19334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9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75443" y="3389963"/>
            <a:ext cx="8473799" cy="1840230"/>
          </a:xfrm>
        </p:spPr>
        <p:txBody>
          <a:bodyPr lIns="0" rIns="19334"/>
          <a:lstStyle>
            <a:lvl1pPr marL="0" marR="48335" indent="0" algn="r">
              <a:buNone/>
              <a:defRPr>
                <a:solidFill>
                  <a:schemeClr val="tx1"/>
                </a:solidFill>
              </a:defRPr>
            </a:lvl1pPr>
            <a:lvl2pPr marL="483350" indent="0" algn="ctr">
              <a:buNone/>
            </a:lvl2pPr>
            <a:lvl3pPr marL="966701" indent="0" algn="ctr">
              <a:buNone/>
            </a:lvl3pPr>
            <a:lvl4pPr marL="1450051" indent="0" algn="ctr">
              <a:buNone/>
            </a:lvl4pPr>
            <a:lvl5pPr marL="1933401" indent="0" algn="ctr">
              <a:buNone/>
            </a:lvl5pPr>
            <a:lvl6pPr marL="2416751" indent="0" algn="ctr">
              <a:buNone/>
            </a:lvl6pPr>
            <a:lvl7pPr marL="2900103" indent="0" algn="ctr">
              <a:buNone/>
            </a:lvl7pPr>
            <a:lvl8pPr marL="3383453" indent="0" algn="ctr">
              <a:buNone/>
            </a:lvl8pPr>
            <a:lvl9pPr marL="3866803" indent="0" algn="ctr">
              <a:buNone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E1AE0-07CF-4745-8BE5-0479ECA09018}" type="datetime1">
              <a:rPr lang="tr-TR"/>
              <a:pPr>
                <a:defRPr/>
              </a:pPr>
              <a:t>01.03.2024</a:t>
            </a:fld>
            <a:endParaRPr lang="tr-TR" dirty="0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A00E7B39-6129-47B6-9115-5E2A5F26CBE5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</p:spPr>
        <p:txBody>
          <a:bodyPr lIns="0" tIns="48335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01.03.2024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tr-TR"/>
            </a:defPPr>
            <a:lvl1pPr algn="r" defTabSz="966701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81013" indent="-23813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65200" indent="-508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47800" indent="-762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31988" indent="-103188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55799-04E8-4401-A3FD-A95681A11CDF}" type="datetime1">
              <a:rPr lang="tr-TR"/>
              <a:pPr>
                <a:defRPr/>
              </a:pPr>
              <a:t>01.03.2024</a:t>
            </a:fld>
            <a:endParaRPr lang="tr-TR" dirty="0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C066E7C5-615B-4705-8F41-C356D046B90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tr-TR"/>
            </a:defPPr>
            <a:lvl1pPr algn="r" defTabSz="966701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81013" indent="-23813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65200" indent="-508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47800" indent="-762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31988" indent="-103188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tr-TR" dirty="0"/>
              <a:t>/101</a:t>
            </a:r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097618" y="3751670"/>
            <a:ext cx="3767108" cy="166338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F3738-F3BC-41B3-A77F-46F27A0DB781}" type="datetime1">
              <a:rPr lang="tr-TR"/>
              <a:pPr>
                <a:defRPr/>
              </a:pPr>
              <a:t>01.03.2024</a:t>
            </a:fld>
            <a:endParaRPr lang="tr-TR" dirty="0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BE6B3989-8680-465B-B62E-E8B55F8497D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pic>
        <p:nvPicPr>
          <p:cNvPr id="2051" name="Picture 3" descr="C:\Users\win7\Desktop\Resim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864725" cy="72215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</p:spPr>
        <p:txBody>
          <a:bodyPr lIns="0" tIns="48328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1" y="6672264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01.03.2024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9634978"/>
      </p:ext>
    </p:extLst>
  </p:cSld>
  <p:clrMapOvr>
    <a:masterClrMapping/>
  </p:clrMapOvr>
  <p:transition spd="med" advClick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</p:spPr>
        <p:txBody>
          <a:bodyPr lIns="0" tIns="48328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1" y="6672264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01.03.2024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9634978"/>
      </p:ext>
    </p:extLst>
  </p:cSld>
  <p:clrMapOvr>
    <a:masterClrMapping/>
  </p:clrMapOvr>
  <p:transition spd="med" advClick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0"/>
            <a:ext cx="9864725" cy="600054"/>
          </a:xfrm>
          <a:prstGeom prst="rect">
            <a:avLst/>
          </a:prstGeom>
          <a:noFill/>
          <a:ln>
            <a:noFill/>
          </a:ln>
        </p:spPr>
        <p:txBody>
          <a:bodyPr lIns="0" tIns="48349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Calibri" pitchFamily="34" charset="0"/>
              </a:rPr>
              <a:t>KARESİ İLÇE MİLLİ EĞİTİM MÜDÜRLÜĞÜ</a:t>
            </a:r>
            <a:endParaRPr lang="tr-TR" sz="800" dirty="0">
              <a:solidFill>
                <a:srgbClr val="F2F2F2"/>
              </a:solidFill>
              <a:latin typeface="Calibri" pitchFamily="34" charset="0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tr-TR"/>
            </a:defPPr>
            <a:lvl1pPr algn="r" defTabSz="966701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81013" indent="-23813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65200" indent="-508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47800" indent="-76200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31988" indent="-103188" algn="l" defTabSz="965200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BDBC6-B0CA-4C14-B410-894C1B59EC9A}" type="datetime1">
              <a:rPr lang="tr-TR"/>
              <a:pPr>
                <a:defRPr/>
              </a:pPr>
              <a:t>01.03.2024</a:t>
            </a:fld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87949634-B1DF-4554-AF7C-A29E35C741D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 userDrawn="1"/>
        </p:nvSpPr>
        <p:spPr bwMode="auto">
          <a:xfrm>
            <a:off x="0" y="287338"/>
            <a:ext cx="9864725" cy="360362"/>
          </a:xfrm>
          <a:prstGeom prst="rect">
            <a:avLst/>
          </a:prstGeom>
          <a:noFill/>
          <a:ln>
            <a:noFill/>
          </a:ln>
        </p:spPr>
        <p:txBody>
          <a:bodyPr lIns="0" tIns="48335" rIns="0" bIns="0" anchor="b"/>
          <a:lstStyle/>
          <a:p>
            <a:pPr algn="ctr">
              <a:defRPr/>
            </a:pPr>
            <a:r>
              <a:rPr lang="tr-TR" sz="2000" dirty="0">
                <a:solidFill>
                  <a:srgbClr val="F2F2F2"/>
                </a:solidFill>
                <a:latin typeface="+mj-lt"/>
              </a:rPr>
              <a:t>KARESİ İLÇE MİLLİ EĞİTİM</a:t>
            </a:r>
            <a:r>
              <a:rPr lang="tr-TR" sz="2000" baseline="0" dirty="0">
                <a:solidFill>
                  <a:srgbClr val="F2F2F2"/>
                </a:solidFill>
                <a:latin typeface="+mj-lt"/>
              </a:rPr>
              <a:t> MÜDÜRLÜĞÜ</a:t>
            </a:r>
            <a:endParaRPr lang="tr-TR" sz="2000" dirty="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5" name="17 Slayt Numarası Yer Tutucusu"/>
          <p:cNvSpPr txBox="1">
            <a:spLocks/>
          </p:cNvSpPr>
          <p:nvPr userDrawn="1"/>
        </p:nvSpPr>
        <p:spPr>
          <a:xfrm>
            <a:off x="9366250" y="6672263"/>
            <a:ext cx="390525" cy="384175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tr-TR" sz="1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AC47-EF6C-4FAF-9B9E-D70018C53316}" type="datetime1">
              <a:rPr lang="tr-TR"/>
              <a:pPr>
                <a:defRPr/>
              </a:pPr>
              <a:t>01.03.2024</a:t>
            </a:fld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7937AD22-9225-42FA-9161-0BAEC82E64B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149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883775" cy="10937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6670" tIns="48335" rIns="96670" bIns="48335"/>
          <a:lstStyle/>
          <a:p>
            <a:pPr defTabSz="9667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727575" y="-7938"/>
            <a:ext cx="5137150" cy="6699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6670" tIns="48335" rIns="96670" bIns="48335"/>
          <a:lstStyle/>
          <a:p>
            <a:pPr defTabSz="96670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14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93713" y="739775"/>
            <a:ext cx="8877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8335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614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93713" y="2032000"/>
            <a:ext cx="88773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70" tIns="48335" rIns="96670" bIns="483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93713" y="6673850"/>
            <a:ext cx="2301875" cy="3841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6670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C32B90-520F-40E8-91CC-CFC4A260C5C9}" type="datetime1">
              <a:rPr lang="tr-TR"/>
              <a:pPr>
                <a:defRPr/>
              </a:pPr>
              <a:t>01.03.2024</a:t>
            </a:fld>
            <a:endParaRPr lang="tr-TR" dirty="0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876550" y="6673850"/>
            <a:ext cx="3617913" cy="3841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6670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548688" y="6673850"/>
            <a:ext cx="822325" cy="38417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defTabSz="96670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49FA88-F694-4C93-BF18-16E0431D6D5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grpSp>
        <p:nvGrpSpPr>
          <p:cNvPr id="6153" name="1 Grup"/>
          <p:cNvGrpSpPr>
            <a:grpSpLocks/>
          </p:cNvGrpSpPr>
          <p:nvPr/>
        </p:nvGrpSpPr>
        <p:grpSpPr bwMode="auto">
          <a:xfrm>
            <a:off x="-20638" y="212725"/>
            <a:ext cx="9904413" cy="681038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67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67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pic>
        <p:nvPicPr>
          <p:cNvPr id="3075" name="Picture 3" descr="C:\Users\win7\Desktop\Resim3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9" y="-20638"/>
            <a:ext cx="9861585" cy="72215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82" r:id="rId1"/>
    <p:sldLayoutId id="2147486683" r:id="rId2"/>
    <p:sldLayoutId id="2147486691" r:id="rId3"/>
    <p:sldLayoutId id="2147486693" r:id="rId4"/>
    <p:sldLayoutId id="2147486694" r:id="rId5"/>
    <p:sldLayoutId id="2147486695" r:id="rId6"/>
    <p:sldLayoutId id="2147486696" r:id="rId7"/>
    <p:sldLayoutId id="2147486697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5pPr>
      <a:lvl6pPr marL="457070" algn="l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6pPr>
      <a:lvl7pPr marL="914137" algn="l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7pPr>
      <a:lvl8pPr marL="1371206" algn="l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8pPr>
      <a:lvl9pPr marL="1828276" algn="l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alibri" pitchFamily="34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4688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65200" indent="-2587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2206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2206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36732" indent="-22234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30072" indent="-19334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20081" indent="-193340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093" indent="-19334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3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667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50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334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167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001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834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668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11.jpe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10.jpe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emf"/><Relationship Id="rId4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emf"/><Relationship Id="rId4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Başlık"/>
          <p:cNvSpPr>
            <a:spLocks noGrp="1"/>
          </p:cNvSpPr>
          <p:nvPr>
            <p:ph type="ctrTitle"/>
          </p:nvPr>
        </p:nvSpPr>
        <p:spPr>
          <a:xfrm>
            <a:off x="1217586" y="2520330"/>
            <a:ext cx="7205680" cy="314327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T.C.</a:t>
            </a:r>
            <a:b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KARESİ KAYMAKAMLIĞI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İlçe Milli Eğitim Müdürlüğü</a:t>
            </a:r>
            <a:b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2023-2024 EĞİTİM ÖĞRETİM YILI</a:t>
            </a:r>
            <a:b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Brifing DOSYASI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1253E9-19C1-4B0E-8C91-A7FBD08C036F}" type="slidenum">
              <a:rPr lang="tr-TR"/>
              <a:pPr>
                <a:defRPr/>
              </a:pPr>
              <a:t>1</a:t>
            </a:fld>
            <a:endParaRPr lang="tr-TR" dirty="0"/>
          </a:p>
        </p:txBody>
      </p:sp>
      <p:pic>
        <p:nvPicPr>
          <p:cNvPr id="4100" name="Picture 4" descr="D:\Selçuk DOĞAN\KARESİ\JPGLER\KARESİ KAYMAKAMLIĞ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30" y="242864"/>
            <a:ext cx="1714512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9882" y="171426"/>
            <a:ext cx="18573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10</a:t>
            </a:fld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0" y="957244"/>
            <a:ext cx="9864725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tr-TR" sz="2800" b="1" dirty="0">
                <a:solidFill>
                  <a:schemeClr val="accent1"/>
                </a:solidFill>
              </a:rPr>
              <a:t>ÖĞRENCİ SAYILARI</a:t>
            </a:r>
          </a:p>
        </p:txBody>
      </p:sp>
      <p:sp>
        <p:nvSpPr>
          <p:cNvPr id="8" name="7 Dikdörtgen"/>
          <p:cNvSpPr/>
          <p:nvPr/>
        </p:nvSpPr>
        <p:spPr>
          <a:xfrm>
            <a:off x="396049" y="6060687"/>
            <a:ext cx="90726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b="1" dirty="0">
                <a:solidFill>
                  <a:srgbClr val="000000"/>
                </a:solidFill>
              </a:rPr>
              <a:t>NOT:</a:t>
            </a:r>
          </a:p>
          <a:p>
            <a:r>
              <a:rPr lang="tr-TR" sz="1100" dirty="0">
                <a:solidFill>
                  <a:srgbClr val="000000"/>
                </a:solidFill>
              </a:rPr>
              <a:t>*</a:t>
            </a:r>
            <a:r>
              <a:rPr lang="tr-TR" sz="1100" dirty="0"/>
              <a:t>2023-2024 eğitim öğretim yılı resmi  öğrenci sayılarına ait sayısal veriler 19.02.2024 tarihli e-okul verileridir.</a:t>
            </a:r>
            <a:endParaRPr lang="tr-TR" sz="1100" dirty="0">
              <a:solidFill>
                <a:srgbClr val="00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graphicFrame>
        <p:nvGraphicFramePr>
          <p:cNvPr id="9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740076"/>
              </p:ext>
            </p:extLst>
          </p:nvPr>
        </p:nvGraphicFramePr>
        <p:xfrm>
          <a:off x="1165149" y="1679168"/>
          <a:ext cx="7970996" cy="3908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65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2842">
                  <a:extLst>
                    <a:ext uri="{9D8B030D-6E8A-4147-A177-3AD203B41FA5}">
                      <a16:colId xmlns="" xmlns:a16="http://schemas.microsoft.com/office/drawing/2014/main" val="2381091132"/>
                    </a:ext>
                  </a:extLst>
                </a:gridCol>
                <a:gridCol w="2115550">
                  <a:extLst>
                    <a:ext uri="{9D8B030D-6E8A-4147-A177-3AD203B41FA5}">
                      <a16:colId xmlns="" xmlns:a16="http://schemas.microsoft.com/office/drawing/2014/main" val="1348071927"/>
                    </a:ext>
                  </a:extLst>
                </a:gridCol>
              </a:tblGrid>
              <a:tr h="543955">
                <a:tc>
                  <a:txBody>
                    <a:bodyPr/>
                    <a:lstStyle/>
                    <a:p>
                      <a:r>
                        <a:rPr lang="tr-TR" dirty="0"/>
                        <a:t>Okul</a:t>
                      </a:r>
                      <a:r>
                        <a:rPr lang="tr-TR" baseline="0" dirty="0"/>
                        <a:t> Türü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2023-2024</a:t>
                      </a:r>
                    </a:p>
                    <a:p>
                      <a:pPr algn="ctr"/>
                      <a:r>
                        <a:rPr lang="tr-TR" dirty="0"/>
                        <a:t>(Resmi)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2023-2024</a:t>
                      </a:r>
                    </a:p>
                    <a:p>
                      <a:pPr algn="ctr"/>
                      <a:r>
                        <a:rPr lang="tr-TR" dirty="0"/>
                        <a:t>(Özel)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TOPLAM</a:t>
                      </a:r>
                    </a:p>
                    <a:p>
                      <a:pPr algn="ctr"/>
                      <a:r>
                        <a:rPr lang="tr-TR" dirty="0"/>
                        <a:t>(Resmi</a:t>
                      </a:r>
                      <a:r>
                        <a:rPr lang="tr-TR" baseline="0" dirty="0"/>
                        <a:t>- Özel)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3955">
                <a:tc>
                  <a:txBody>
                    <a:bodyPr/>
                    <a:lstStyle/>
                    <a:p>
                      <a:r>
                        <a:rPr lang="tr-TR" dirty="0"/>
                        <a:t>Okul</a:t>
                      </a:r>
                      <a:r>
                        <a:rPr lang="tr-TR" baseline="0" dirty="0"/>
                        <a:t> Öncesi </a:t>
                      </a:r>
                      <a:r>
                        <a:rPr lang="tr-TR" sz="1200" baseline="0" dirty="0"/>
                        <a:t>(İlkokul ve Ortaokul bünyesindeki anasınıfları dahil)</a:t>
                      </a:r>
                      <a:endParaRPr lang="tr-TR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3955">
                <a:tc>
                  <a:txBody>
                    <a:bodyPr/>
                    <a:lstStyle/>
                    <a:p>
                      <a:r>
                        <a:rPr lang="tr-TR" dirty="0"/>
                        <a:t>İlkokul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9.248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3955">
                <a:tc>
                  <a:txBody>
                    <a:bodyPr/>
                    <a:lstStyle/>
                    <a:p>
                      <a:r>
                        <a:rPr lang="tr-TR" dirty="0"/>
                        <a:t>Ortaokul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8.679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3955">
                <a:tc>
                  <a:txBody>
                    <a:bodyPr/>
                    <a:lstStyle/>
                    <a:p>
                      <a:r>
                        <a:rPr lang="tr-TR" dirty="0"/>
                        <a:t>Ortaöğretim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8.693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9.175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3955">
                <a:tc>
                  <a:txBody>
                    <a:bodyPr/>
                    <a:lstStyle/>
                    <a:p>
                      <a:r>
                        <a:rPr lang="tr-TR" dirty="0"/>
                        <a:t>Mesleki Eğitim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3955">
                <a:tc>
                  <a:txBody>
                    <a:bodyPr/>
                    <a:lstStyle/>
                    <a:p>
                      <a:r>
                        <a:rPr lang="tr-TR" b="1" dirty="0"/>
                        <a:t>TOPLAM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31.852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34.709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Metin kutusu 9"/>
          <p:cNvSpPr txBox="1"/>
          <p:nvPr/>
        </p:nvSpPr>
        <p:spPr>
          <a:xfrm>
            <a:off x="5508425" y="235985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BAĞIMSIZ ANAOKULLARI (Okul Detaylı - Resmi)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508425" y="26349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660037"/>
              </p:ext>
            </p:extLst>
          </p:nvPr>
        </p:nvGraphicFramePr>
        <p:xfrm>
          <a:off x="971922" y="1440210"/>
          <a:ext cx="7920877" cy="4608511"/>
        </p:xfrm>
        <a:graphic>
          <a:graphicData uri="http://schemas.openxmlformats.org/drawingml/2006/table">
            <a:tbl>
              <a:tblPr/>
              <a:tblGrid>
                <a:gridCol w="674117">
                  <a:extLst>
                    <a:ext uri="{9D8B030D-6E8A-4147-A177-3AD203B41FA5}">
                      <a16:colId xmlns="" xmlns:a16="http://schemas.microsoft.com/office/drawing/2014/main" val="1691347901"/>
                    </a:ext>
                  </a:extLst>
                </a:gridCol>
                <a:gridCol w="1853824">
                  <a:extLst>
                    <a:ext uri="{9D8B030D-6E8A-4147-A177-3AD203B41FA5}">
                      <a16:colId xmlns="" xmlns:a16="http://schemas.microsoft.com/office/drawing/2014/main" val="1819150744"/>
                    </a:ext>
                  </a:extLst>
                </a:gridCol>
                <a:gridCol w="674117">
                  <a:extLst>
                    <a:ext uri="{9D8B030D-6E8A-4147-A177-3AD203B41FA5}">
                      <a16:colId xmlns="" xmlns:a16="http://schemas.microsoft.com/office/drawing/2014/main" val="2919912427"/>
                    </a:ext>
                  </a:extLst>
                </a:gridCol>
                <a:gridCol w="674117">
                  <a:extLst>
                    <a:ext uri="{9D8B030D-6E8A-4147-A177-3AD203B41FA5}">
                      <a16:colId xmlns="" xmlns:a16="http://schemas.microsoft.com/office/drawing/2014/main" val="3533165011"/>
                    </a:ext>
                  </a:extLst>
                </a:gridCol>
                <a:gridCol w="674117">
                  <a:extLst>
                    <a:ext uri="{9D8B030D-6E8A-4147-A177-3AD203B41FA5}">
                      <a16:colId xmlns="" xmlns:a16="http://schemas.microsoft.com/office/drawing/2014/main" val="2141813813"/>
                    </a:ext>
                  </a:extLst>
                </a:gridCol>
                <a:gridCol w="674117">
                  <a:extLst>
                    <a:ext uri="{9D8B030D-6E8A-4147-A177-3AD203B41FA5}">
                      <a16:colId xmlns="" xmlns:a16="http://schemas.microsoft.com/office/drawing/2014/main" val="2507335141"/>
                    </a:ext>
                  </a:extLst>
                </a:gridCol>
                <a:gridCol w="674117">
                  <a:extLst>
                    <a:ext uri="{9D8B030D-6E8A-4147-A177-3AD203B41FA5}">
                      <a16:colId xmlns="" xmlns:a16="http://schemas.microsoft.com/office/drawing/2014/main" val="4194633095"/>
                    </a:ext>
                  </a:extLst>
                </a:gridCol>
                <a:gridCol w="674117">
                  <a:extLst>
                    <a:ext uri="{9D8B030D-6E8A-4147-A177-3AD203B41FA5}">
                      <a16:colId xmlns="" xmlns:a16="http://schemas.microsoft.com/office/drawing/2014/main" val="902216823"/>
                    </a:ext>
                  </a:extLst>
                </a:gridCol>
                <a:gridCol w="674117">
                  <a:extLst>
                    <a:ext uri="{9D8B030D-6E8A-4147-A177-3AD203B41FA5}">
                      <a16:colId xmlns="" xmlns:a16="http://schemas.microsoft.com/office/drawing/2014/main" val="3518037941"/>
                    </a:ext>
                  </a:extLst>
                </a:gridCol>
                <a:gridCol w="674117">
                  <a:extLst>
                    <a:ext uri="{9D8B030D-6E8A-4147-A177-3AD203B41FA5}">
                      <a16:colId xmlns="" xmlns:a16="http://schemas.microsoft.com/office/drawing/2014/main" val="284556020"/>
                    </a:ext>
                  </a:extLst>
                </a:gridCol>
              </a:tblGrid>
              <a:tr h="475827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S.No</a:t>
                      </a:r>
                      <a:endParaRPr lang="tr-TR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KURUM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KURUM TÜRÜ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Derslik Sayısı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Öğrenci Sayısı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Öğretmen Sayısı (idareci Dahil)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7309365"/>
                  </a:ext>
                </a:extLst>
              </a:tr>
              <a:tr h="257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ERKEK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KIZ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BAYAN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982404"/>
                  </a:ext>
                </a:extLst>
              </a:tr>
              <a:tr h="412448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Ali Rıza </a:t>
                      </a:r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Güçkan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35875974"/>
                  </a:ext>
                </a:extLst>
              </a:tr>
              <a:tr h="385806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Naciye Kabakçı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5342315"/>
                  </a:ext>
                </a:extLst>
              </a:tr>
              <a:tr h="385806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Nazende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Kurşun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221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8351535"/>
                  </a:ext>
                </a:extLst>
              </a:tr>
              <a:tr h="385806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Nuran Oğuz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04651078"/>
                  </a:ext>
                </a:extLst>
              </a:tr>
              <a:tr h="385806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Ömer Kurşun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19663768"/>
                  </a:ext>
                </a:extLst>
              </a:tr>
              <a:tr h="385806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Sıdıka Sami Kula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6971341"/>
                  </a:ext>
                </a:extLst>
              </a:tr>
              <a:tr h="385806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Süeybe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Karakuş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361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6446281"/>
                  </a:ext>
                </a:extLst>
              </a:tr>
              <a:tr h="385806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Şehit Mesut Yağan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1015057"/>
                  </a:ext>
                </a:extLst>
              </a:tr>
              <a:tr h="502614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Zübeyde Hanım 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2403006"/>
                  </a:ext>
                </a:extLst>
              </a:tr>
              <a:tr h="25977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TOPLAM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1.039 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77010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BAĞIMSIZ ANAOKULLARI (Okul Detaylı - Özel)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501852" y="238773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163779"/>
              </p:ext>
            </p:extLst>
          </p:nvPr>
        </p:nvGraphicFramePr>
        <p:xfrm>
          <a:off x="467865" y="1373970"/>
          <a:ext cx="8928993" cy="5491967"/>
        </p:xfrm>
        <a:graphic>
          <a:graphicData uri="http://schemas.openxmlformats.org/drawingml/2006/table">
            <a:tbl>
              <a:tblPr/>
              <a:tblGrid>
                <a:gridCol w="474106">
                  <a:extLst>
                    <a:ext uri="{9D8B030D-6E8A-4147-A177-3AD203B41FA5}">
                      <a16:colId xmlns="" xmlns:a16="http://schemas.microsoft.com/office/drawing/2014/main" val="3049929043"/>
                    </a:ext>
                  </a:extLst>
                </a:gridCol>
                <a:gridCol w="2589036">
                  <a:extLst>
                    <a:ext uri="{9D8B030D-6E8A-4147-A177-3AD203B41FA5}">
                      <a16:colId xmlns="" xmlns:a16="http://schemas.microsoft.com/office/drawing/2014/main" val="903291569"/>
                    </a:ext>
                  </a:extLst>
                </a:gridCol>
                <a:gridCol w="1698989">
                  <a:extLst>
                    <a:ext uri="{9D8B030D-6E8A-4147-A177-3AD203B41FA5}">
                      <a16:colId xmlns="" xmlns:a16="http://schemas.microsoft.com/office/drawing/2014/main" val="2355272524"/>
                    </a:ext>
                  </a:extLst>
                </a:gridCol>
                <a:gridCol w="595266">
                  <a:extLst>
                    <a:ext uri="{9D8B030D-6E8A-4147-A177-3AD203B41FA5}">
                      <a16:colId xmlns="" xmlns:a16="http://schemas.microsoft.com/office/drawing/2014/main" val="2609729563"/>
                    </a:ext>
                  </a:extLst>
                </a:gridCol>
                <a:gridCol w="595266">
                  <a:extLst>
                    <a:ext uri="{9D8B030D-6E8A-4147-A177-3AD203B41FA5}">
                      <a16:colId xmlns="" xmlns:a16="http://schemas.microsoft.com/office/drawing/2014/main" val="3576152724"/>
                    </a:ext>
                  </a:extLst>
                </a:gridCol>
                <a:gridCol w="595266">
                  <a:extLst>
                    <a:ext uri="{9D8B030D-6E8A-4147-A177-3AD203B41FA5}">
                      <a16:colId xmlns="" xmlns:a16="http://schemas.microsoft.com/office/drawing/2014/main" val="440914178"/>
                    </a:ext>
                  </a:extLst>
                </a:gridCol>
                <a:gridCol w="595266">
                  <a:extLst>
                    <a:ext uri="{9D8B030D-6E8A-4147-A177-3AD203B41FA5}">
                      <a16:colId xmlns="" xmlns:a16="http://schemas.microsoft.com/office/drawing/2014/main" val="638216191"/>
                    </a:ext>
                  </a:extLst>
                </a:gridCol>
                <a:gridCol w="595266">
                  <a:extLst>
                    <a:ext uri="{9D8B030D-6E8A-4147-A177-3AD203B41FA5}">
                      <a16:colId xmlns="" xmlns:a16="http://schemas.microsoft.com/office/drawing/2014/main" val="150188778"/>
                    </a:ext>
                  </a:extLst>
                </a:gridCol>
                <a:gridCol w="595266">
                  <a:extLst>
                    <a:ext uri="{9D8B030D-6E8A-4147-A177-3AD203B41FA5}">
                      <a16:colId xmlns="" xmlns:a16="http://schemas.microsoft.com/office/drawing/2014/main" val="1618829231"/>
                    </a:ext>
                  </a:extLst>
                </a:gridCol>
                <a:gridCol w="595266">
                  <a:extLst>
                    <a:ext uri="{9D8B030D-6E8A-4147-A177-3AD203B41FA5}">
                      <a16:colId xmlns="" xmlns:a16="http://schemas.microsoft.com/office/drawing/2014/main" val="4253205555"/>
                    </a:ext>
                  </a:extLst>
                </a:gridCol>
              </a:tblGrid>
              <a:tr h="4009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S.No</a:t>
                      </a:r>
                      <a:endParaRPr lang="tr-TR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KURUM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KURUM TÜRÜ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Derslik Sayısı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Öğrenci Sayısı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Öğretmen Sayısı (idareci Dahil)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2836379"/>
                  </a:ext>
                </a:extLst>
              </a:tr>
              <a:tr h="20434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Erkek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Kız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Toplam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Bay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Bayan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Toplam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2724908"/>
                  </a:ext>
                </a:extLst>
              </a:tr>
              <a:tr h="233854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PAPATYA ANAOKULU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Türk Okul Öncesi Kurumu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9192690"/>
                  </a:ext>
                </a:extLst>
              </a:tr>
              <a:tr h="233854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ALTIN ÇOCUK ANAOKULU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Türk Okul Öncesi Kurumu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4723357"/>
                  </a:ext>
                </a:extLst>
              </a:tr>
              <a:tr h="233854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BALIKESİR STEM ANAOKULU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Türk Okul Öncesi Kurumu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9208884"/>
                  </a:ext>
                </a:extLst>
              </a:tr>
              <a:tr h="233854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BALIKESİR ŞEKERLİK ANAOKULU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Türk Okul Öncesi Kurumu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6863755"/>
                  </a:ext>
                </a:extLst>
              </a:tr>
              <a:tr h="233854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BİLGİ ANAOKULU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Türk Okul Öncesi Kurumu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561791"/>
                  </a:ext>
                </a:extLst>
              </a:tr>
              <a:tr h="233854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ÇAMLICA ANAOKULU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Türk Okul Öncesi Kurumu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6783123"/>
                  </a:ext>
                </a:extLst>
              </a:tr>
              <a:tr h="233854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GÜNIŞIĞIM ANAOKULU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Türk Okul Öncesi Kurumu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0026133"/>
                  </a:ext>
                </a:extLst>
              </a:tr>
              <a:tr h="233854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İSABET ANAOKULU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Türk Okul Öncesi Kurumu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4258815"/>
                  </a:ext>
                </a:extLst>
              </a:tr>
              <a:tr h="233854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KARESİ AYDEDE ANAOKULU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Türk Okul Öncesi Kurumu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5098022"/>
                  </a:ext>
                </a:extLst>
              </a:tr>
              <a:tr h="400925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KARESİ SEVGİ BAHÇESİ ANAOKULU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Türk Okul Öncesi Kurumu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115918"/>
                  </a:ext>
                </a:extLst>
              </a:tr>
              <a:tr h="233854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KARINCA ANAOKULU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Türk Okul Öncesi Kurumu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6343649"/>
                  </a:ext>
                </a:extLst>
              </a:tr>
              <a:tr h="233854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LALEZAR ANAOKULU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Türk Okul Öncesi Kurumu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2236433"/>
                  </a:ext>
                </a:extLst>
              </a:tr>
              <a:tr h="233854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BALIKESİR</a:t>
                      </a:r>
                      <a:r>
                        <a:rPr lang="tr-T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SINAV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ANAOKULU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Türk Okul Öncesi Kurumu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2208142"/>
                  </a:ext>
                </a:extLst>
              </a:tr>
              <a:tr h="233854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MİNİK HAYALLER ANAOKULU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Türk Okul Öncesi Kurumu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4375559"/>
                  </a:ext>
                </a:extLst>
              </a:tr>
              <a:tr h="400925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SEFAKÖY LALE BAHÇESİ ANAOKULU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Türk Okul Öncesi Kurumu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5697435"/>
                  </a:ext>
                </a:extLst>
              </a:tr>
              <a:tr h="400925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VİCDANİYE MİNİK CEVHERLER A.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Türk Okul Öncesi Kurumu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239514"/>
                  </a:ext>
                </a:extLst>
              </a:tr>
              <a:tr h="400925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YENİ BALIKESİR KAPLAN MIDIK A.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Özel Türk Okul Öncesi Kurumu</a:t>
                      </a:r>
                    </a:p>
                  </a:txBody>
                  <a:tcPr marL="7232" marR="7232" marT="7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4296158"/>
                  </a:ext>
                </a:extLst>
              </a:tr>
              <a:tr h="242891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TOPLAM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76 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402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883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7232" marR="7232" marT="7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9872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BÜNYESİNDE ANASINIFI BARINDIRAN OKULLAR (Okul Detaylı - Resmi)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5508426" y="239431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9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928757"/>
              </p:ext>
            </p:extLst>
          </p:nvPr>
        </p:nvGraphicFramePr>
        <p:xfrm>
          <a:off x="539874" y="1326576"/>
          <a:ext cx="9061181" cy="5577463"/>
        </p:xfrm>
        <a:graphic>
          <a:graphicData uri="http://schemas.openxmlformats.org/drawingml/2006/table">
            <a:tbl>
              <a:tblPr/>
              <a:tblGrid>
                <a:gridCol w="4549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395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22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29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29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29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8378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8378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8378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0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Şube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000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Nisan Şehit Deniz Göçkün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Ali Hikmet Paşa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Alişuuri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Atatürk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Beyköy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Bakacak Şehit Yüksel Bayhan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174029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Çiğdem </a:t>
                      </a:r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Batubey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Ortaokul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Deliktaş Ortaokulu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Ortaokul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Ercan Kıvrak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Fatih Ortaokulu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Ortaokul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Kabakdere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Kabakdere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Ortaokul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Kalaycılar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Kamçıllı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Kayabey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Şehit Ferruh </a:t>
                      </a:r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Kulaoğlu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Ortaokul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8725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Kocaavşar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Merkez Ece Amca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Merkez Turplu ilkokulu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Merkez Zafer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Ovacık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Sakarya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35195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Sevinç Kurşun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Şamlı Şehit Mustafa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Adışen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Tatlıpınar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Üçpınarlı Şehit Ali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Yeniköy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Mehmet Azman Çavuş Ortaokulu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Ortaokul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Şht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.Astsubay Cemil Erkek Ortaokulu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Ortaokul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Yağcılar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Yaylabayır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108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14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838485"/>
            <a:ext cx="9864725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AİLE VE SOSYAL POLİTİKALAR BAKANLIĞI İLE DİYANET İŞLERİ BAŞKANLIĞINA </a:t>
            </a:r>
          </a:p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BAĞLI KURUMLARDA ÖĞRENİM GÖREN OKUL ÖNCESİ ÖĞRENCİ SAYILARI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973031" y="1529565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ctr">
              <a:defRPr/>
            </a:pPr>
            <a:r>
              <a:rPr lang="tr-TR" sz="1200" b="1" u="sng" dirty="0"/>
              <a:t>Diyanet İşleri Başkanlığına  Bağlı Kurumlarda Öğrenim Gören Okul Öncesi Öğrenci Sayıları 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971922" y="4663316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ctr">
              <a:defRPr/>
            </a:pPr>
            <a:r>
              <a:rPr lang="tr-TR" sz="1200" b="1" u="sng" dirty="0"/>
              <a:t>Aile ve Sosyal Politikalar Bakanlığına Bağlı Kurumlarda Öğrenim Gören Okul Öncesi Öğrenci Sayıları 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5508425" y="26349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11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33579"/>
              </p:ext>
            </p:extLst>
          </p:nvPr>
        </p:nvGraphicFramePr>
        <p:xfrm>
          <a:off x="827902" y="1784062"/>
          <a:ext cx="7776864" cy="2789491"/>
        </p:xfrm>
        <a:graphic>
          <a:graphicData uri="http://schemas.openxmlformats.org/drawingml/2006/table">
            <a:tbl>
              <a:tblPr/>
              <a:tblGrid>
                <a:gridCol w="3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03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5048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718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Şube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854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22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Bilal-i Habeşi Cami Kuran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522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Sakarya Fatih Camii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Kur'an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522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Toki Yeni Mahalle Camii Kur'an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522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BALIKESİR HATİPLER CAMİİ KIZ KURAN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22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Karesi</a:t>
                      </a:r>
                      <a:r>
                        <a:rPr lang="tr-TR" sz="9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Camii Kız Kuran Kursu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5192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BALIKESİR KARESİ PAŞAALANI CAMİİ KURAN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522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Eminağa</a:t>
                      </a:r>
                      <a:r>
                        <a:rPr lang="tr-TR" sz="9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Camii Kuran Kursu 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522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Mehmetçik</a:t>
                      </a:r>
                      <a:r>
                        <a:rPr lang="tr-TR" sz="9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Camii Kuran Kursu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522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Zahire Pazarı Kuran Kursu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5220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Hz.Ebubekir</a:t>
                      </a:r>
                      <a:r>
                        <a:rPr lang="tr-TR" sz="9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Camii Kuran Kursu</a:t>
                      </a:r>
                      <a:endParaRPr lang="fi-FI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</a:t>
                      </a:r>
                      <a:r>
                        <a:rPr lang="tr-TR" sz="9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4-6 yaş kurslar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7151"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tr-TR" sz="1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SAKARYA MAHALLESİ BAĞLARBAŞI CAMİİ KURAN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Diyanet İşleri Başkanlığına Bağlı 4-6 yaş kurslar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780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5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713767"/>
              </p:ext>
            </p:extLst>
          </p:nvPr>
        </p:nvGraphicFramePr>
        <p:xfrm>
          <a:off x="755898" y="4953788"/>
          <a:ext cx="7848868" cy="1966741"/>
        </p:xfrm>
        <a:graphic>
          <a:graphicData uri="http://schemas.openxmlformats.org/drawingml/2006/table">
            <a:tbl>
              <a:tblPr/>
              <a:tblGrid>
                <a:gridCol w="3600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80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804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00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00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007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007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3007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226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r-TR" sz="1000" b="0" i="0" u="none" strike="noStrike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r-TR" sz="1000" b="0" i="0" u="none" strike="noStrike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Şube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tr-TR" sz="1000" b="0" i="0" u="none" strike="noStrike" kern="1200" dirty="0">
                          <a:solidFill>
                            <a:srgbClr val="FFFFFF"/>
                          </a:solidFill>
                          <a:latin typeface="+mj-lt"/>
                          <a:ea typeface="+mn-ea"/>
                          <a:cs typeface="+mn-cs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ÖZEL RENKLİ KALEMLERİM GÜNDÜZ BAKIMEVİ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ASPB Bağlı Özel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7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ÖZEL MAKİ-2 GÜNDÜZ BAKIMEVİ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ASPB Bağlı Özel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972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ÖZEL KÜÇÜK İMZALAR 2 KREŞ VE GÜNDÜZ BAKIMEVİ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ASPB Bağlı Özel Kreş ve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5942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Özel Karamel</a:t>
                      </a:r>
                      <a:r>
                        <a:rPr lang="tr-TR" sz="9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Gündüz Bakımevi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ASPB</a:t>
                      </a:r>
                      <a:r>
                        <a:rPr lang="tr-TR" sz="9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Bağlı </a:t>
                      </a:r>
                      <a:r>
                        <a:rPr lang="tr-TR" sz="900" b="0" i="0" u="none" strike="noStrike" baseline="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ÖzelGündüz</a:t>
                      </a:r>
                      <a:r>
                        <a:rPr lang="tr-TR" sz="9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Bakımevi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5942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Özel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İlkadım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ASPB Bağlı Özel</a:t>
                      </a:r>
                      <a:r>
                        <a:rPr lang="tr-TR" sz="9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Gündüz Bakımevleri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5942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Özel Küçük İmzalar Gündüz</a:t>
                      </a:r>
                      <a:r>
                        <a:rPr lang="tr-TR" sz="9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Bakımevi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ASPB Bağlı Özel Gündüz Bakımevi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594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15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İLKOKULLAR (Okul Detaylı - Resmi)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5473361" y="235592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11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755180"/>
              </p:ext>
            </p:extLst>
          </p:nvPr>
        </p:nvGraphicFramePr>
        <p:xfrm>
          <a:off x="288822" y="1423050"/>
          <a:ext cx="9425273" cy="5680695"/>
        </p:xfrm>
        <a:graphic>
          <a:graphicData uri="http://schemas.openxmlformats.org/drawingml/2006/table">
            <a:tbl>
              <a:tblPr/>
              <a:tblGrid>
                <a:gridCol w="4071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4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16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67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18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797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797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9305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5488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816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816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10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Öğretim Şekli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000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Nisan Şehit Deniz Göçkün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Tekli</a:t>
                      </a:r>
                      <a:r>
                        <a:rPr lang="tr-TR" sz="11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Eğitim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Aktarma Naile Erol Gülcan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Albay Tayyar-Nuran Oğuz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 Hikmet Paşa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Alişuuri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Atatürk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Bakacak Şehit Yüksel Bayhan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Beyköy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Deliktaş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Ercan Kıvrak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Fatih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Kabakdere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Kalaycılar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Kamçıllı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Kocaavşar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Merkez Ece Amca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Merkez Turplu ilkokulu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Merkez Zafer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Ovacık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Sakarya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Sevinç Kurşun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Şamlı Şehit Mustafa Adışen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7956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Şehit Jandarma Teğmen Cengiz Evranos İ.O.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Umut Özel Eğitim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Üçpınarlı Şehit Ali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64966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Tatlıpınar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Yağcılar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Yeniköy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Yaylabayır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36000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16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İLKOKULLAR (Okul Detaylı - Özel)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5508426" y="240993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11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378343"/>
              </p:ext>
            </p:extLst>
          </p:nvPr>
        </p:nvGraphicFramePr>
        <p:xfrm>
          <a:off x="729249" y="2083055"/>
          <a:ext cx="8406226" cy="2349777"/>
        </p:xfrm>
        <a:graphic>
          <a:graphicData uri="http://schemas.openxmlformats.org/drawingml/2006/table">
            <a:tbl>
              <a:tblPr/>
              <a:tblGrid>
                <a:gridCol w="3221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07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71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7118">
                  <a:extLst>
                    <a:ext uri="{9D8B030D-6E8A-4147-A177-3AD203B41FA5}">
                      <a16:colId xmlns="" xmlns:a16="http://schemas.microsoft.com/office/drawing/2014/main" val="406327341"/>
                    </a:ext>
                  </a:extLst>
                </a:gridCol>
                <a:gridCol w="4914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96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796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774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5169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4954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4954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759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00" b="0" i="0" u="none" strike="noStrike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Öğretim Şekli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5948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2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ALTIN ÇOCUK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Özel Türk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</a:t>
                      </a:r>
                      <a:r>
                        <a:rPr lang="tr-TR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BALIKESİR SINAV İLKOKULU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Özel Türk İlkokulu</a:t>
                      </a:r>
                    </a:p>
                    <a:p>
                      <a:pPr algn="l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78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İSABET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Özel Türk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4872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YEDİ İKLİM BENGİ KOLEJİ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Özel Türk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78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YENİ BALIKESİR KAPLAN MIDIK İLKOKULU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Özel Türk İlkokulu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487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ORTAOKULLAR (Okul Detaylı – Resmi+ İ.H.OO)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518656" y="248446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8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269801"/>
              </p:ext>
            </p:extLst>
          </p:nvPr>
        </p:nvGraphicFramePr>
        <p:xfrm>
          <a:off x="611882" y="1440210"/>
          <a:ext cx="8977080" cy="5643938"/>
        </p:xfrm>
        <a:graphic>
          <a:graphicData uri="http://schemas.openxmlformats.org/drawingml/2006/table">
            <a:tbl>
              <a:tblPr/>
              <a:tblGrid>
                <a:gridCol w="3170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13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99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63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90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781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451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712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6009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624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9311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1630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Öğretim Şekli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2460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Albay Cafer Tayyar-Nuran Oğuz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 Hikmet Paşa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Bakacak Şehit Yüksel Bayhan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Balıkesir İmam Hatip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Balıkesir Karesi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Çiğdem Batubey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Deliktaş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Dr. Ayşe Hümeyra Ökten Kız Anadolu İ.H.L.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Fatih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Gazi İmam Hatip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Kabakdere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Karahallılar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Kayabey Şehit Ferruh Kulaoğlu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Kocaavşar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Mehmet Azman Çavuş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Mehmet Şeref Eğinlioğlu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Necip Fazıl Kısakürek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Ovacık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Şamlı İmam Hatip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688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Şamlı Şehit Mustafa Adışen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Şehit Astsubay Cemil Erkek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Şehit Jandarma Teğmen Cengiz Evranos O.O.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Şehit Yüzbaşı İlker Acar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Şule Yüksel Şenler Kız Anadolu İmam Hatip 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Tatlıpınar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Umut Özel Eğitim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819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Yeniköy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81942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ORTAOKULLAR (Okul Detaylı - Özel)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5513575" y="189302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10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270094"/>
              </p:ext>
            </p:extLst>
          </p:nvPr>
        </p:nvGraphicFramePr>
        <p:xfrm>
          <a:off x="539874" y="2520330"/>
          <a:ext cx="8944950" cy="1943291"/>
        </p:xfrm>
        <a:graphic>
          <a:graphicData uri="http://schemas.openxmlformats.org/drawingml/2006/table">
            <a:tbl>
              <a:tblPr/>
              <a:tblGrid>
                <a:gridCol w="3921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081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63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160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21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6210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6210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4723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4723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4723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629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Öğretim Şekli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2980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368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BALIKESİR SINAV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Türk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2895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İSABET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Türk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368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YEDİ İKLİM BENGİ KOLEJİ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Türk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3368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YENİ BALIKESİR KAPLAN MIDIK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Türk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2895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ORTAOKULLAR </a:t>
            </a:r>
            <a:r>
              <a:rPr lang="tr-TR" sz="1800" b="1" dirty="0" smtClean="0">
                <a:solidFill>
                  <a:schemeClr val="accent1"/>
                </a:solidFill>
              </a:rPr>
              <a:t>(İmam Hatip Ortaokullar) </a:t>
            </a:r>
            <a:endParaRPr lang="tr-TR" sz="1800" b="1" dirty="0">
              <a:solidFill>
                <a:schemeClr val="accent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5513575" y="189302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933570"/>
              </p:ext>
            </p:extLst>
          </p:nvPr>
        </p:nvGraphicFramePr>
        <p:xfrm>
          <a:off x="683890" y="1512218"/>
          <a:ext cx="8136904" cy="2191910"/>
        </p:xfrm>
        <a:graphic>
          <a:graphicData uri="http://schemas.openxmlformats.org/drawingml/2006/table">
            <a:tbl>
              <a:tblPr/>
              <a:tblGrid>
                <a:gridCol w="551655"/>
                <a:gridCol w="3723667"/>
                <a:gridCol w="3861582"/>
              </a:tblGrid>
              <a:tr h="41835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İMAM HATİP </a:t>
                      </a:r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ORTAOKULU BİLGİLERİ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4451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ÖĞRENCİ SAYISI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6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Balıkesir İmam Hatip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1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Ayşe Hümeyra Ökten Kız Anadolu İ.H.L.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1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Gazi İmam Hatip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1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Şamlı İmam Hatip Ortaokulu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1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Şule Yüksel Şenler Kız Anadolu İ.H.L.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19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TOPLAM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29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248" y="1126016"/>
            <a:ext cx="435771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5pPr>
            <a:lvl6pPr marL="457070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6pPr>
            <a:lvl7pPr marL="914137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7pPr>
            <a:lvl8pPr marL="1371206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8pPr>
            <a:lvl9pPr marL="1828276" algn="l" rtl="0" fontAlgn="base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tr-TR" altLang="tr-TR" sz="2400" b="1" dirty="0"/>
              <a:t>Bizim için “Eğitim” sevgidir…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32296" y="1957376"/>
            <a:ext cx="4714876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4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altLang="tr-TR" sz="2000" b="1" dirty="0">
                <a:latin typeface="+mn-lt"/>
              </a:rPr>
              <a:t>Hayatı ve çocukları birer armağan görerek,</a:t>
            </a:r>
          </a:p>
          <a:p>
            <a:pPr marL="342900" indent="-342900" algn="ctr">
              <a:lnSpc>
                <a:spcPct val="14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altLang="tr-TR" sz="2000" b="1" dirty="0">
                <a:latin typeface="+mn-lt"/>
              </a:rPr>
              <a:t>bütün gücümüzle onlara katılmaya ve</a:t>
            </a:r>
          </a:p>
          <a:p>
            <a:pPr marL="342900" indent="-342900" algn="ctr">
              <a:lnSpc>
                <a:spcPct val="14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altLang="tr-TR" sz="2000" b="1" dirty="0">
                <a:latin typeface="+mn-lt"/>
              </a:rPr>
              <a:t>anlam katmaya çalışıyoruz…</a:t>
            </a:r>
          </a:p>
        </p:txBody>
      </p:sp>
      <p:sp>
        <p:nvSpPr>
          <p:cNvPr id="7" name="9 Dikdörtgen"/>
          <p:cNvSpPr/>
          <p:nvPr/>
        </p:nvSpPr>
        <p:spPr>
          <a:xfrm>
            <a:off x="251842" y="3814764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4400" b="1" dirty="0">
                <a:latin typeface="+mj-lt"/>
              </a:rPr>
              <a:t>ÖNCE EĞİTİM</a:t>
            </a:r>
          </a:p>
        </p:txBody>
      </p:sp>
      <p:pic>
        <p:nvPicPr>
          <p:cNvPr id="8" name="il_fi" descr="http://i.milliyet.com.tr/YeniAnaResim/2010/06/14/fft99_mf694033.Jpe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75238" y="4814896"/>
            <a:ext cx="428628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ocu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6214" y="1885938"/>
            <a:ext cx="237384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8" y="4743458"/>
            <a:ext cx="4143404" cy="2461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20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LİSELER (Okul Detaylı - Resmi)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508426" y="26349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10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249945"/>
              </p:ext>
            </p:extLst>
          </p:nvPr>
        </p:nvGraphicFramePr>
        <p:xfrm>
          <a:off x="312398" y="1325892"/>
          <a:ext cx="9239928" cy="5727389"/>
        </p:xfrm>
        <a:graphic>
          <a:graphicData uri="http://schemas.openxmlformats.org/drawingml/2006/table">
            <a:tbl>
              <a:tblPr/>
              <a:tblGrid>
                <a:gridCol w="4071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84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04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50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712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8729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816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816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1796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Öğretim Şekli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613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Adnan Menderes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Albay C. Tayyar-Nuran Oğuz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Atatürk Mesleki ve Teknik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Anadolu Meslek Programı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Balıkesir Anadolu 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Anadolu</a:t>
                      </a:r>
                      <a:r>
                        <a:rPr lang="tr-TR" sz="11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424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Balıkesir Borsa İstanbul Mesleki ve Teknik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Anadolu Meslek Programı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Balıkesir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Balıkesir Muharrem Hasbi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Anadolu Meslek Programı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Dr. Ayşe Hümeyra Ökten Kız Anadolu 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Anadolu 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Fatma-Emin Kutvar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Firdevs Hattatoğlu Özel Eğitim Meslek 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Eğitim Meslek Okulu (Zihinsel Engelliler)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Gazi Mustafa Kemal Mesleki ve Teknik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Anadolu Meslek Programı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Hacıilbey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Mesleki ve Teknik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Anadolu Meslek Programı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 Özel İdare Özel Eğitim Uygulama Okulu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Eğitim Uygulama Okulu ( III. Kademe)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İnebey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İstanbulluoğlu Sosyal Bilimler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Sosyal Bilimler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Kurtdereli Mehmet Pehlivan Spor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Spor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3186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Rahmi Kula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Sırrı Yırcalı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Şehit Turgut Solak Fen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Fen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83131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Şule Yüksel Şenler Kız Anadolu 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Anadolu 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28849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T.C. Ziraat Bankası Güzel Sanatlar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Güzel Sanatlar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0036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Zühtü </a:t>
                      </a:r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Özkardaşlar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00367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TOPLAM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21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LİSELER (Okul Detaylı - Özel)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511942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9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293744"/>
              </p:ext>
            </p:extLst>
          </p:nvPr>
        </p:nvGraphicFramePr>
        <p:xfrm>
          <a:off x="395858" y="2592338"/>
          <a:ext cx="9238154" cy="2042620"/>
        </p:xfrm>
        <a:graphic>
          <a:graphicData uri="http://schemas.openxmlformats.org/drawingml/2006/table">
            <a:tbl>
              <a:tblPr/>
              <a:tblGrid>
                <a:gridCol w="4062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79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68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13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84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10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10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7868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285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686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686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695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Öğretim Şekli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Derslik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Öğrenci Sayısı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Öğretmen Sayısı (idareci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Dahil)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555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Bayan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702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BALIKESİR KAPLAN MIDIK ANADOLU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702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BALIKESİR KAPLAN MIDIK FEN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Özel Fen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702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BALIKESİR SINAV ANADOLU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Anadolu Lisesi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  <a:endParaRPr kumimoji="0" lang="tr-T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0702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ÖZEL BALIKESİR SINAV FEN LİSESİ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Özel Fen Lisesi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Tekli Eğitim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0702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22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LİSELER </a:t>
            </a:r>
            <a:r>
              <a:rPr lang="tr-TR" sz="1800" b="1" dirty="0" smtClean="0">
                <a:solidFill>
                  <a:schemeClr val="accent1"/>
                </a:solidFill>
              </a:rPr>
              <a:t>(Anadolu İmam Hatip Lisesi) </a:t>
            </a:r>
            <a:endParaRPr lang="tr-TR" sz="1800" b="1" dirty="0">
              <a:solidFill>
                <a:schemeClr val="accent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511942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953087"/>
              </p:ext>
            </p:extLst>
          </p:nvPr>
        </p:nvGraphicFramePr>
        <p:xfrm>
          <a:off x="1115938" y="1584226"/>
          <a:ext cx="7272808" cy="1800198"/>
        </p:xfrm>
        <a:graphic>
          <a:graphicData uri="http://schemas.openxmlformats.org/drawingml/2006/table">
            <a:tbl>
              <a:tblPr/>
              <a:tblGrid>
                <a:gridCol w="432048"/>
                <a:gridCol w="5042626"/>
                <a:gridCol w="1798134"/>
              </a:tblGrid>
              <a:tr h="51434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ANADOLU İMAM HATİP LİSE BİLGİLERİ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ÖĞRENCİ SAYISI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Balıkesir Anadolu 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 Ayşe Hümeyra Ökten Kız Anadolu İ.H.L.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Şule Yüksel Şenler Kız Anadolu İ.H.L.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TOPLAM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5 Dikdörtgen"/>
          <p:cNvSpPr/>
          <p:nvPr/>
        </p:nvSpPr>
        <p:spPr>
          <a:xfrm>
            <a:off x="-1" y="3744466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LİSELER </a:t>
            </a:r>
            <a:r>
              <a:rPr lang="tr-TR" sz="1800" b="1" dirty="0" smtClean="0">
                <a:solidFill>
                  <a:schemeClr val="accent1"/>
                </a:solidFill>
              </a:rPr>
              <a:t>(Mesleki ve Teknik Anadolu Liseleri) </a:t>
            </a:r>
            <a:endParaRPr lang="tr-TR" sz="1800" b="1" dirty="0">
              <a:solidFill>
                <a:schemeClr val="accent1"/>
              </a:solidFill>
            </a:endParaRP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403120"/>
              </p:ext>
            </p:extLst>
          </p:nvPr>
        </p:nvGraphicFramePr>
        <p:xfrm>
          <a:off x="1043930" y="4248522"/>
          <a:ext cx="7272808" cy="2006244"/>
        </p:xfrm>
        <a:graphic>
          <a:graphicData uri="http://schemas.openxmlformats.org/drawingml/2006/table">
            <a:tbl>
              <a:tblPr/>
              <a:tblGrid>
                <a:gridCol w="674300"/>
                <a:gridCol w="4800375"/>
                <a:gridCol w="1798133"/>
              </a:tblGrid>
              <a:tr h="48605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MESLEKİ VE TEKNİK ANADOLU LİSE BİLGİLERİ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4302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ÖĞRENCİ SAYISI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Atatürk Mesleki ve Teknik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Balıkesir Borsa İstanbul MTAL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Gazi Mustafa Kemal MTAL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Hacıilbey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Mesleki ve Teknik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2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TOPLAM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472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23</a:t>
            </a:fld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511942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818388"/>
              </p:ext>
            </p:extLst>
          </p:nvPr>
        </p:nvGraphicFramePr>
        <p:xfrm>
          <a:off x="683890" y="1152178"/>
          <a:ext cx="8208912" cy="4896544"/>
        </p:xfrm>
        <a:graphic>
          <a:graphicData uri="http://schemas.openxmlformats.org/drawingml/2006/table">
            <a:tbl>
              <a:tblPr/>
              <a:tblGrid>
                <a:gridCol w="4493100"/>
                <a:gridCol w="1592491"/>
                <a:gridCol w="2123321"/>
              </a:tblGrid>
              <a:tr h="77186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RESMİ/ÖZEL OKULLARIN DERSLİK VE ÖĞRENCİ SAYISI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497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Derslik Sayısı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Öğrenci Sayısı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7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Resmi Bağımsız Anaokulları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7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Özel Bağımsız Anaokulları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7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Okul Bünyesinde Bulunan Anasınıfları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7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Resmi </a:t>
                      </a: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İlkokullar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7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Özel </a:t>
                      </a: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İlkokullar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7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Resmi Ortaokullar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7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Özel Ortaokullar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7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Resmi Liseler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7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Özel Liseler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71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TOPLAM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34.709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664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42F3D81E-9F44-9DFC-CA2F-5B10DFCF9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>
            <a:extLst>
              <a:ext uri="{FF2B5EF4-FFF2-40B4-BE49-F238E27FC236}">
                <a16:creationId xmlns="" xmlns:a16="http://schemas.microsoft.com/office/drawing/2014/main" id="{A86D974D-7CEE-6D6D-06C3-FFFCEA3C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24</a:t>
            </a:fld>
            <a:endParaRPr lang="tr-TR" dirty="0"/>
          </a:p>
        </p:txBody>
      </p:sp>
      <p:sp>
        <p:nvSpPr>
          <p:cNvPr id="6" name="5 Dikdörtgen">
            <a:extLst>
              <a:ext uri="{FF2B5EF4-FFF2-40B4-BE49-F238E27FC236}">
                <a16:creationId xmlns="" xmlns:a16="http://schemas.microsoft.com/office/drawing/2014/main" id="{8A4E2C6F-F619-C4BB-9A15-3253485E8A17}"/>
              </a:ext>
            </a:extLst>
          </p:cNvPr>
          <p:cNvSpPr/>
          <p:nvPr/>
        </p:nvSpPr>
        <p:spPr>
          <a:xfrm>
            <a:off x="0" y="957244"/>
            <a:ext cx="9864725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2800" b="1" dirty="0">
                <a:solidFill>
                  <a:schemeClr val="accent1"/>
                </a:solidFill>
              </a:rPr>
              <a:t>AÇIK LİSEYE GEÇEN ÖĞRENCİ SAYILARI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11D0811F-84F7-F790-B936-9579FEF4B424}"/>
              </a:ext>
            </a:extLst>
          </p:cNvPr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2302E965-65A8-B769-F46E-6830F49F97E4}"/>
              </a:ext>
            </a:extLst>
          </p:cNvPr>
          <p:cNvSpPr txBox="1"/>
          <p:nvPr/>
        </p:nvSpPr>
        <p:spPr>
          <a:xfrm>
            <a:off x="5511942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9F9AA7D7-2148-D818-F1A8-F5DE737B0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995" y="2232298"/>
            <a:ext cx="457475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67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25</a:t>
            </a:fld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508426" y="250276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858326"/>
              </p:ext>
            </p:extLst>
          </p:nvPr>
        </p:nvGraphicFramePr>
        <p:xfrm>
          <a:off x="572786" y="1152178"/>
          <a:ext cx="8784975" cy="5267877"/>
        </p:xfrm>
        <a:graphic>
          <a:graphicData uri="http://schemas.openxmlformats.org/drawingml/2006/table">
            <a:tbl>
              <a:tblPr/>
              <a:tblGrid>
                <a:gridCol w="446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520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12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92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58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6049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SINAVLA ÖĞRENCİ ALAN LİSELER VE KONTENJANLARI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OKUL ADI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2021-2022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2022-2023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i="0" dirty="0"/>
                        <a:t>2023-2024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Şehit Turgut Solak Fen Lisesi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120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Sırrı Yırcalı Anadolu Lisesi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180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Fatma Emin Kutvar Anadolu Lisesi(İngilizce)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60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Fatma Emin Kutvar Anadolu Lisesi(Almanca)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Rahmi Kula Anadolu Lisesi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150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İstanbulluoğlu Sosyal Bilimler Lisesi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150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Atatürk Mesleki Ve Teknik Anadolu Lisesi (ATP BÖLÜMÜ)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Balıkesir Lisesi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150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Balıkesir Anadolu imam hatip lisesi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60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Şule Yüksel Şenler Kız Anadolu İmam Hatip Lisesi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90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Balıkesir Borsa İstanbul Mesleki ve Teknik Anadolu Lisesi(Gıda Teknolojisi)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Balıkesir Borsa İstanbul Mesleki ve Teknik Anadolu Lisesi(Elektrik Elektronik)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Balıkesir Borsa İstanbul Mesleki ve Teknik Anadolu Lisesi(Matbaa Teknolojisi)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Kurtdereli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Mehmet Pehlivan Spor Lisesi (Yetenek Sınavı)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90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535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Gazi Mustafa</a:t>
                      </a:r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Kemal Mesleki ve Teknik Anadolu Lisesi (Yiyecek ve İçecek </a:t>
                      </a:r>
                      <a:r>
                        <a:rPr lang="tr-TR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Hiz</a:t>
                      </a:r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431" marR="9431" marT="9431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60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4535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Gazi Mustafa</a:t>
                      </a:r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Kemal Mesleki ve Teknik Anadolu Lisesi (Konaklama ve Seyahat)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431" marR="9431" marT="9431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45357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T.C.Ziraat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Bankası Güzel Sanatlar Lisesi Müdürlüğü(Yetenek Sınavı)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431" marR="9431" marT="9431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60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45357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TOPLAM</a:t>
                      </a:r>
                    </a:p>
                  </a:txBody>
                  <a:tcPr marL="9431" marR="9431" marT="9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/>
                        <a:t>1350</a:t>
                      </a:r>
                    </a:p>
                  </a:txBody>
                  <a:tcPr marL="9431" marR="9431" marT="9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81894"/>
      </p:ext>
    </p:extLst>
  </p:cSld>
  <p:clrMapOvr>
    <a:masterClrMapping/>
  </p:clrMapOvr>
  <p:transition spd="med" advClick="0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26</a:t>
            </a:fld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508426" y="250276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226718"/>
              </p:ext>
            </p:extLst>
          </p:nvPr>
        </p:nvGraphicFramePr>
        <p:xfrm>
          <a:off x="1644120" y="2088282"/>
          <a:ext cx="6576484" cy="3085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121">
                  <a:extLst>
                    <a:ext uri="{9D8B030D-6E8A-4147-A177-3AD203B41FA5}">
                      <a16:colId xmlns="" xmlns:a16="http://schemas.microsoft.com/office/drawing/2014/main" val="1264205921"/>
                    </a:ext>
                  </a:extLst>
                </a:gridCol>
                <a:gridCol w="1644121">
                  <a:extLst>
                    <a:ext uri="{9D8B030D-6E8A-4147-A177-3AD203B41FA5}">
                      <a16:colId xmlns="" xmlns:a16="http://schemas.microsoft.com/office/drawing/2014/main" val="479262822"/>
                    </a:ext>
                  </a:extLst>
                </a:gridCol>
                <a:gridCol w="1644121">
                  <a:extLst>
                    <a:ext uri="{9D8B030D-6E8A-4147-A177-3AD203B41FA5}">
                      <a16:colId xmlns="" xmlns:a16="http://schemas.microsoft.com/office/drawing/2014/main" val="2870133240"/>
                    </a:ext>
                  </a:extLst>
                </a:gridCol>
                <a:gridCol w="1644121">
                  <a:extLst>
                    <a:ext uri="{9D8B030D-6E8A-4147-A177-3AD203B41FA5}">
                      <a16:colId xmlns="" xmlns:a16="http://schemas.microsoft.com/office/drawing/2014/main" val="265779101"/>
                    </a:ext>
                  </a:extLst>
                </a:gridCol>
              </a:tblGrid>
              <a:tr h="611251"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BURS ALAN ÖĞRENCİ SAYILARI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0824680"/>
                  </a:ext>
                </a:extLst>
              </a:tr>
              <a:tr h="611251"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KIZ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ERKEK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63225833"/>
                  </a:ext>
                </a:extLst>
              </a:tr>
              <a:tr h="611251">
                <a:tc>
                  <a:txBody>
                    <a:bodyPr/>
                    <a:lstStyle/>
                    <a:p>
                      <a:r>
                        <a:rPr lang="tr-TR" b="1" dirty="0"/>
                        <a:t>ORTAOKUL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/>
                        <a:t>174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/>
                        <a:t>176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/>
                        <a:t>350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84938000"/>
                  </a:ext>
                </a:extLst>
              </a:tr>
              <a:tr h="611251">
                <a:tc>
                  <a:txBody>
                    <a:bodyPr/>
                    <a:lstStyle/>
                    <a:p>
                      <a:r>
                        <a:rPr lang="tr-TR" b="1" dirty="0"/>
                        <a:t>LİSE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/>
                        <a:t>819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/>
                        <a:t>579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/>
                        <a:t>1398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08400135"/>
                  </a:ext>
                </a:extLst>
              </a:tr>
              <a:tr h="611251">
                <a:tc>
                  <a:txBody>
                    <a:bodyPr/>
                    <a:lstStyle/>
                    <a:p>
                      <a:r>
                        <a:rPr lang="tr-TR" b="1" dirty="0"/>
                        <a:t>GENEL</a:t>
                      </a:r>
                      <a:r>
                        <a:rPr lang="tr-TR" b="1" baseline="0" dirty="0"/>
                        <a:t> TOPLAM</a:t>
                      </a:r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993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755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1.748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79011364"/>
                  </a:ext>
                </a:extLst>
              </a:tr>
            </a:tbl>
          </a:graphicData>
        </a:graphic>
      </p:graphicFrame>
      <p:sp>
        <p:nvSpPr>
          <p:cNvPr id="7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2023-2024 YILI PYBS KAPSAMINDA BURS ALAN ÖĞRENCİLER </a:t>
            </a:r>
          </a:p>
        </p:txBody>
      </p:sp>
    </p:spTree>
    <p:extLst>
      <p:ext uri="{BB962C8B-B14F-4D97-AF65-F5344CB8AC3E}">
        <p14:creationId xmlns:p14="http://schemas.microsoft.com/office/powerpoint/2010/main" val="929254073"/>
      </p:ext>
    </p:extLst>
  </p:cSld>
  <p:clrMapOvr>
    <a:masterClrMapping/>
  </p:clrMapOvr>
  <p:transition spd="med" advClick="0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3713" y="1010130"/>
            <a:ext cx="8877300" cy="432049"/>
          </a:xfrm>
        </p:spPr>
        <p:txBody>
          <a:bodyPr/>
          <a:lstStyle/>
          <a:p>
            <a:pPr algn="ctr"/>
            <a:r>
              <a:rPr lang="tr-TR" sz="2000" b="1" dirty="0">
                <a:solidFill>
                  <a:srgbClr val="4F81BD"/>
                </a:solidFill>
              </a:rPr>
              <a:t>İlçemiz Birleştirilmiş Sınıf Öğretmen - Öğrenci  Sayıları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49634-B1DF-4554-AF7C-A29E35C741DD}" type="slidenum">
              <a:rPr lang="tr-TR" smtClean="0"/>
              <a:pPr>
                <a:defRPr/>
              </a:pPr>
              <a:t>27</a:t>
            </a:fld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1331962" y="3738427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0" b="1" dirty="0">
                <a:solidFill>
                  <a:srgbClr val="4F81BD"/>
                </a:solidFill>
              </a:rPr>
              <a:t>2023-2024 Eğitim Öğretim Yılı Birleştirilmiş Sınıflı Öğrenci Sayıları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5508425" y="232011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11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573819"/>
              </p:ext>
            </p:extLst>
          </p:nvPr>
        </p:nvGraphicFramePr>
        <p:xfrm>
          <a:off x="472968" y="1502882"/>
          <a:ext cx="9217018" cy="2017214"/>
        </p:xfrm>
        <a:graphic>
          <a:graphicData uri="http://schemas.openxmlformats.org/drawingml/2006/table">
            <a:tbl>
              <a:tblPr/>
              <a:tblGrid>
                <a:gridCol w="18958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51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40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12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12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12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12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3355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3355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2032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Balıkesir Karesi</a:t>
                      </a:r>
                      <a:r>
                        <a:rPr lang="tr-TR" sz="900" b="1" i="0" u="none" strike="noStrike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İlkokul Birleştirilmiş Sınıflı Okul ve Öğrenci Sayısı (2023-2024</a:t>
                      </a:r>
                      <a:r>
                        <a:rPr lang="tr-TR" sz="900" b="1" i="0" u="none" strike="noStrike" baseline="0" dirty="0">
                          <a:solidFill>
                            <a:schemeClr val="bg1"/>
                          </a:solidFill>
                          <a:latin typeface="Times New Roman"/>
                        </a:rPr>
                        <a:t> </a:t>
                      </a:r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Eğitim Öğretim Yılı)</a:t>
                      </a: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07" marR="6507" marT="65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34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İLÇE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Birleştirilmiş</a:t>
                      </a:r>
                      <a:r>
                        <a:rPr lang="tr-TR" sz="900" b="1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sınıflı okul sayısı</a:t>
                      </a:r>
                      <a:endParaRPr lang="tr-TR" sz="9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07" marR="6507" marT="650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Derslik Sayısı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Birleştirilmişi Sınıflarda</a:t>
                      </a:r>
                      <a:b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</a:br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Okuyan Öğrenci Sayı</a:t>
                      </a:r>
                    </a:p>
                  </a:txBody>
                  <a:tcPr marL="6507" marR="6507" marT="6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Birleştirilmiş Sınıf </a:t>
                      </a:r>
                      <a:b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</a:br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Okutan Öğretmen Sayısı</a:t>
                      </a:r>
                    </a:p>
                  </a:txBody>
                  <a:tcPr marL="6507" marR="6507" marT="6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Birleştirilmiş Sınıf Öğrenci Oranı</a:t>
                      </a:r>
                    </a:p>
                  </a:txBody>
                  <a:tcPr marL="6507" marR="6507" marT="6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Birleştirilmiş Sınıf Okutan Öğretmen Oranı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520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Erkek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Kız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Toplam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Toplam</a:t>
                      </a:r>
                    </a:p>
                  </a:txBody>
                  <a:tcPr marL="6507" marR="6507" marT="6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821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Karesi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507" marR="6507" marT="6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6507" marR="6507" marT="6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106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507" marR="6507" marT="6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%1,62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%2,79</a:t>
                      </a:r>
                    </a:p>
                  </a:txBody>
                  <a:tcPr marL="6507" marR="6507" marT="6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4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254789"/>
              </p:ext>
            </p:extLst>
          </p:nvPr>
        </p:nvGraphicFramePr>
        <p:xfrm>
          <a:off x="340172" y="4107759"/>
          <a:ext cx="9217027" cy="2810259"/>
        </p:xfrm>
        <a:graphic>
          <a:graphicData uri="http://schemas.openxmlformats.org/drawingml/2006/table">
            <a:tbl>
              <a:tblPr/>
              <a:tblGrid>
                <a:gridCol w="1997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1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22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400415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16083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KARESİ</a:t>
                      </a:r>
                    </a:p>
                  </a:txBody>
                  <a:tcPr marL="6996" marR="6996" marT="6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DERSLİK</a:t>
                      </a:r>
                      <a:r>
                        <a:rPr lang="tr-TR" sz="1100" b="1" i="0" u="none" strike="noStrike" baseline="0" dirty="0">
                          <a:solidFill>
                            <a:schemeClr val="bg1"/>
                          </a:solidFill>
                          <a:latin typeface="+mj-lt"/>
                        </a:rPr>
                        <a:t> SAYISI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ÖĞRETMEN SAYISI </a:t>
                      </a:r>
                    </a:p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(idareciler Dahil)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1. Sınıf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2. Sınıflar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3.Sınıflar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4. Sınıflar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316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tr-TR" sz="1200" b="1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5333">
                <a:tc>
                  <a:txBody>
                    <a:bodyPr/>
                    <a:lstStyle/>
                    <a:p>
                      <a:pPr algn="l" fontAlgn="t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AKTARMA NAİLE EROL GÜLCAN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978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BEYKÖY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DELİKTAŞ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KALAYCILAR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KAMÇILLI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MERKEZ TURPLU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OVACIK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YAĞCILAR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YAYLABAYIR İLKOKULU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l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TATLIPINAR</a:t>
                      </a:r>
                      <a:r>
                        <a:rPr lang="tr-TR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İLKOKULU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1418595"/>
                  </a:ext>
                </a:extLst>
              </a:tr>
              <a:tr h="16316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996" marR="6996" marT="6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6 Dikdörtgen"/>
          <p:cNvSpPr/>
          <p:nvPr/>
        </p:nvSpPr>
        <p:spPr>
          <a:xfrm>
            <a:off x="340172" y="3539960"/>
            <a:ext cx="75608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b="1" dirty="0"/>
              <a:t>Not: Birleştirilmiş sınıf öğrenci ve öğretmen oranı hesaplanırken tüm ilkokul öğrenci ve öğretmen sayıları toplamı dikkate alınmıştır.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DA7124FE-4795-9FFD-4B11-584F9049A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>
            <a:extLst>
              <a:ext uri="{FF2B5EF4-FFF2-40B4-BE49-F238E27FC236}">
                <a16:creationId xmlns="" xmlns:a16="http://schemas.microsoft.com/office/drawing/2014/main" id="{B20A01B3-578A-A8C8-5320-5D636E5314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49634-B1DF-4554-AF7C-A29E35C741DD}" type="slidenum">
              <a:rPr lang="tr-TR" smtClean="0"/>
              <a:pPr>
                <a:defRPr/>
              </a:pPr>
              <a:t>28</a:t>
            </a:fld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DF08DC2A-4A11-0EA4-DB4A-D5B636434410}"/>
              </a:ext>
            </a:extLst>
          </p:cNvPr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="" xmlns:a16="http://schemas.microsoft.com/office/drawing/2014/main" id="{5D1D203B-66B2-8F6E-5406-EE9772F9F93A}"/>
              </a:ext>
            </a:extLst>
          </p:cNvPr>
          <p:cNvSpPr txBox="1"/>
          <p:nvPr/>
        </p:nvSpPr>
        <p:spPr>
          <a:xfrm>
            <a:off x="5508425" y="232011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93E72CF2-800F-241A-41FC-7F0233C6C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82" y="1015646"/>
            <a:ext cx="9001000" cy="562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3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A2960A5E-EF0B-C249-9491-DD29CCB20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>
            <a:extLst>
              <a:ext uri="{FF2B5EF4-FFF2-40B4-BE49-F238E27FC236}">
                <a16:creationId xmlns="" xmlns:a16="http://schemas.microsoft.com/office/drawing/2014/main" id="{2242767E-57BF-24EA-3E47-D914F9CF4F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49634-B1DF-4554-AF7C-A29E35C741DD}" type="slidenum">
              <a:rPr lang="tr-TR" smtClean="0"/>
              <a:pPr>
                <a:defRPr/>
              </a:pPr>
              <a:t>29</a:t>
            </a:fld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D40210DB-CD22-EC49-DCF2-D0F78A48D727}"/>
              </a:ext>
            </a:extLst>
          </p:cNvPr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="" xmlns:a16="http://schemas.microsoft.com/office/drawing/2014/main" id="{14ED5BB8-62D2-4044-C717-BBDB6CD8AA5E}"/>
              </a:ext>
            </a:extLst>
          </p:cNvPr>
          <p:cNvSpPr txBox="1"/>
          <p:nvPr/>
        </p:nvSpPr>
        <p:spPr>
          <a:xfrm>
            <a:off x="5508425" y="232011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EF7595D0-E794-71E6-D29E-E36A05B6F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14" y="824295"/>
            <a:ext cx="8346724" cy="616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6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22158-1429-44B3-840C-91BBC04E0EC6}" type="slidenum">
              <a:rPr lang="tr-TR"/>
              <a:pPr>
                <a:defRPr/>
              </a:pPr>
              <a:t>3</a:t>
            </a:fld>
            <a:endParaRPr lang="tr-TR" dirty="0"/>
          </a:p>
        </p:txBody>
      </p:sp>
      <p:pic>
        <p:nvPicPr>
          <p:cNvPr id="1027" name="Picture 3" descr="C:\Users\win7\Desktop\kare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5800" y="1028682"/>
            <a:ext cx="4098925" cy="3529013"/>
          </a:xfrm>
          <a:prstGeom prst="rect">
            <a:avLst/>
          </a:prstGeom>
          <a:noFill/>
        </p:spPr>
      </p:pic>
      <p:pic>
        <p:nvPicPr>
          <p:cNvPr id="1028" name="Picture 4" descr="D:\Selçuk DOĞAN\MATERYAL\balıkesir\Balikesir-siyasi haritasi.jpg"/>
          <p:cNvPicPr>
            <a:picLocks noChangeAspect="1" noChangeArrowheads="1"/>
          </p:cNvPicPr>
          <p:nvPr/>
        </p:nvPicPr>
        <p:blipFill>
          <a:blip r:embed="rId5" cstate="print"/>
          <a:srcRect l="6558" t="4243" r="6558" b="4532"/>
          <a:stretch>
            <a:fillRect/>
          </a:stretch>
        </p:blipFill>
        <p:spPr bwMode="auto">
          <a:xfrm>
            <a:off x="74578" y="1385872"/>
            <a:ext cx="378621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2" name="21 Diyagram"/>
          <p:cNvGraphicFramePr/>
          <p:nvPr/>
        </p:nvGraphicFramePr>
        <p:xfrm>
          <a:off x="5285365" y="4316776"/>
          <a:ext cx="4504781" cy="288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5" name="24 Diyagram"/>
          <p:cNvGraphicFramePr/>
          <p:nvPr>
            <p:extLst>
              <p:ext uri="{D42A27DB-BD31-4B8C-83A1-F6EECF244321}">
                <p14:modId xmlns:p14="http://schemas.microsoft.com/office/powerpoint/2010/main" val="4174650552"/>
              </p:ext>
            </p:extLst>
          </p:nvPr>
        </p:nvGraphicFramePr>
        <p:xfrm>
          <a:off x="146016" y="4672020"/>
          <a:ext cx="4429155" cy="2386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7" name="6 Dikdörtgen"/>
          <p:cNvSpPr/>
          <p:nvPr/>
        </p:nvSpPr>
        <p:spPr>
          <a:xfrm>
            <a:off x="3146412" y="2243128"/>
            <a:ext cx="3143272" cy="1650782"/>
          </a:xfrm>
          <a:prstGeom prst="rect">
            <a:avLst/>
          </a:prstGeom>
        </p:spPr>
        <p:txBody>
          <a:bodyPr wrap="square" lIns="85734" tIns="42867" rIns="85734" bIns="42867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tr-TR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Kasım 2012'de TBMM'de kabul edilen 6360 Sayılı Kanun ile Balıkesir merkezin ikiye bölünmesi sonucu oluşan Karesi ilçemizin;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5483371" y="250572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30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PANSİYONLU OKULLAR KAPASİTE/ MEVCUT DURUMLARI 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" y="-33588"/>
            <a:ext cx="9864725" cy="97500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5486824" y="240531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8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745230"/>
              </p:ext>
            </p:extLst>
          </p:nvPr>
        </p:nvGraphicFramePr>
        <p:xfrm>
          <a:off x="335684" y="1584226"/>
          <a:ext cx="9193352" cy="3872122"/>
        </p:xfrm>
        <a:graphic>
          <a:graphicData uri="http://schemas.openxmlformats.org/drawingml/2006/table">
            <a:tbl>
              <a:tblPr/>
              <a:tblGrid>
                <a:gridCol w="3264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314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43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26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170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806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427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3262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9078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774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S.No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KURUM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TÜRÜ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KONTENJAN</a:t>
                      </a:r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 (KAPASİTE)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baseline="0" dirty="0">
                          <a:solidFill>
                            <a:srgbClr val="FFFFFF"/>
                          </a:solidFill>
                          <a:latin typeface="+mj-lt"/>
                        </a:rPr>
                        <a:t>MEVCUT</a:t>
                      </a:r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442"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Erkek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Kız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marL="6414" marR="6414" marT="6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1846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Balıkesir Anadolu 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Anadolu İmam Hatip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1846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Balıkesir Borsa İstanbul Mesleki ve Teknik Anadolu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Anadolu Meslek Programı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5873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Dr. Ayşe Hümeyra Ökten Kız Anadolu 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Anadolu İmam Hatip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</a:rPr>
                        <a:t>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950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İstanbulluoğlu Sosyal Bilimler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Sosyal Bilimler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1454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Kurtdereli Mehmet Pehlivan Spor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Spor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950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Şehit Turgut Solak Fen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Fen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1846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Şule Yüksel Şenler Kız Anadolu İmam Hatip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Anadolu İmam Hatip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25873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T.C. Ziraat Bankası Güzel Sanatlar Lisesi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Güzel Sanatlar Lisesi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950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tr-T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18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31</a:t>
            </a:fld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0" y="957244"/>
            <a:ext cx="9864725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tr-TR" sz="2800" b="1" dirty="0">
                <a:solidFill>
                  <a:schemeClr val="accent1"/>
                </a:solidFill>
              </a:rPr>
              <a:t>RESMİ VE ÖZEL OKULLAR ŞUBE BİLGİLERİ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508425" y="266977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773610"/>
              </p:ext>
            </p:extLst>
          </p:nvPr>
        </p:nvGraphicFramePr>
        <p:xfrm>
          <a:off x="827906" y="2448322"/>
          <a:ext cx="7992888" cy="1913058"/>
        </p:xfrm>
        <a:graphic>
          <a:graphicData uri="http://schemas.openxmlformats.org/drawingml/2006/table">
            <a:tbl>
              <a:tblPr/>
              <a:tblGrid>
                <a:gridCol w="46126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19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07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0781">
                  <a:extLst>
                    <a:ext uri="{9D8B030D-6E8A-4147-A177-3AD203B41FA5}">
                      <a16:colId xmlns="" xmlns:a16="http://schemas.microsoft.com/office/drawing/2014/main" val="815412667"/>
                    </a:ext>
                  </a:extLst>
                </a:gridCol>
                <a:gridCol w="11267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444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2023-2024 Şube Bilgileri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7221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Özel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Resmi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Toplam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72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Temel</a:t>
                      </a:r>
                      <a:r>
                        <a:rPr lang="tr-T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eğitim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Ortaöğretim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507056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Öğrenci Sayısı 24'ten fazla olan şube sayısı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Toplam şube sayısı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Oranı(%)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689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32</a:t>
            </a:fld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397000"/>
              </p:ext>
            </p:extLst>
          </p:nvPr>
        </p:nvGraphicFramePr>
        <p:xfrm>
          <a:off x="851728" y="3240410"/>
          <a:ext cx="7742805" cy="226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199">
                  <a:extLst>
                    <a:ext uri="{9D8B030D-6E8A-4147-A177-3AD203B41FA5}">
                      <a16:colId xmlns="" xmlns:a16="http://schemas.microsoft.com/office/drawing/2014/main" val="2583547185"/>
                    </a:ext>
                  </a:extLst>
                </a:gridCol>
                <a:gridCol w="1484614">
                  <a:extLst>
                    <a:ext uri="{9D8B030D-6E8A-4147-A177-3AD203B41FA5}">
                      <a16:colId xmlns="" xmlns:a16="http://schemas.microsoft.com/office/drawing/2014/main" val="3026436643"/>
                    </a:ext>
                  </a:extLst>
                </a:gridCol>
                <a:gridCol w="1482691">
                  <a:extLst>
                    <a:ext uri="{9D8B030D-6E8A-4147-A177-3AD203B41FA5}">
                      <a16:colId xmlns="" xmlns:a16="http://schemas.microsoft.com/office/drawing/2014/main" val="1757903632"/>
                    </a:ext>
                  </a:extLst>
                </a:gridCol>
                <a:gridCol w="1709240">
                  <a:extLst>
                    <a:ext uri="{9D8B030D-6E8A-4147-A177-3AD203B41FA5}">
                      <a16:colId xmlns="" xmlns:a16="http://schemas.microsoft.com/office/drawing/2014/main" val="2446752831"/>
                    </a:ext>
                  </a:extLst>
                </a:gridCol>
                <a:gridCol w="1497061">
                  <a:extLst>
                    <a:ext uri="{9D8B030D-6E8A-4147-A177-3AD203B41FA5}">
                      <a16:colId xmlns="" xmlns:a16="http://schemas.microsoft.com/office/drawing/2014/main" val="255435744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tr-TR" sz="1500" dirty="0"/>
                        <a:t>KURUM/</a:t>
                      </a:r>
                      <a:r>
                        <a:rPr lang="tr-TR" sz="1500" baseline="0" dirty="0"/>
                        <a:t> SAYI</a:t>
                      </a:r>
                      <a:endParaRPr lang="tr-TR" sz="1500" dirty="0"/>
                    </a:p>
                  </a:txBody>
                  <a:tcPr marL="73985" marR="73985" marT="36993" marB="3699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/>
                        <a:t>AÇILAN KURS</a:t>
                      </a:r>
                      <a:r>
                        <a:rPr lang="tr-TR" sz="1500" baseline="0" dirty="0"/>
                        <a:t> MERKEZİ</a:t>
                      </a:r>
                      <a:r>
                        <a:rPr lang="tr-TR" sz="1500" dirty="0"/>
                        <a:t>  SAYISI</a:t>
                      </a:r>
                    </a:p>
                  </a:txBody>
                  <a:tcPr marL="73985" marR="73985" marT="36993" marB="369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AÇILAN</a:t>
                      </a:r>
                      <a:r>
                        <a:rPr lang="tr-TR" sz="1500" baseline="0" dirty="0"/>
                        <a:t> KURS SAYISI</a:t>
                      </a:r>
                      <a:endParaRPr lang="tr-TR" sz="1500" dirty="0"/>
                    </a:p>
                  </a:txBody>
                  <a:tcPr marL="73985" marR="73985" marT="36993" marB="369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GÖREVLİ</a:t>
                      </a:r>
                      <a:r>
                        <a:rPr lang="tr-TR" sz="1500" baseline="0" dirty="0"/>
                        <a:t> ÖĞRETMEN SAYISI</a:t>
                      </a:r>
                      <a:endParaRPr lang="tr-TR" sz="1500" dirty="0"/>
                    </a:p>
                  </a:txBody>
                  <a:tcPr marL="73985" marR="73985" marT="36993" marB="369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KATILAN</a:t>
                      </a:r>
                      <a:r>
                        <a:rPr lang="tr-TR" sz="1500" baseline="0" dirty="0"/>
                        <a:t> ÖĞRENCİ SAYISI</a:t>
                      </a:r>
                      <a:endParaRPr lang="tr-TR" sz="1500" dirty="0"/>
                    </a:p>
                  </a:txBody>
                  <a:tcPr marL="73985" marR="73985" marT="36993" marB="36993"/>
                </a:tc>
                <a:extLst>
                  <a:ext uri="{0D108BD9-81ED-4DB2-BD59-A6C34878D82A}">
                    <a16:rowId xmlns="" xmlns:a16="http://schemas.microsoft.com/office/drawing/2014/main" val="1638190636"/>
                  </a:ext>
                </a:extLst>
              </a:tr>
              <a:tr h="438370">
                <a:tc>
                  <a:txBody>
                    <a:bodyPr/>
                    <a:lstStyle/>
                    <a:p>
                      <a:r>
                        <a:rPr lang="tr-TR" sz="1800" dirty="0"/>
                        <a:t>ORTAOKUL</a:t>
                      </a:r>
                    </a:p>
                  </a:txBody>
                  <a:tcPr marL="73985" marR="73985" marT="36993" marB="369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7</a:t>
                      </a:r>
                      <a:endParaRPr lang="tr-TR" sz="1800" dirty="0"/>
                    </a:p>
                  </a:txBody>
                  <a:tcPr marL="73985" marR="73985" marT="36993" marB="36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 smtClean="0">
                          <a:latin typeface="+mn-lt"/>
                        </a:rPr>
                        <a:t>48</a:t>
                      </a:r>
                      <a:endParaRPr lang="tr-TR" sz="1800" b="0" dirty="0">
                        <a:latin typeface="+mn-lt"/>
                      </a:endParaRPr>
                    </a:p>
                  </a:txBody>
                  <a:tcPr marL="73985" marR="73985" marT="36993" marB="36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36</a:t>
                      </a:r>
                      <a:endParaRPr lang="tr-TR" sz="1800" dirty="0"/>
                    </a:p>
                  </a:txBody>
                  <a:tcPr marL="73985" marR="73985" marT="36993" marB="3699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577</a:t>
                      </a:r>
                    </a:p>
                  </a:txBody>
                  <a:tcPr marL="73985" marR="73985" marT="36993" marB="36993" anchor="ctr"/>
                </a:tc>
                <a:extLst>
                  <a:ext uri="{0D108BD9-81ED-4DB2-BD59-A6C34878D82A}">
                    <a16:rowId xmlns="" xmlns:a16="http://schemas.microsoft.com/office/drawing/2014/main" val="1055303978"/>
                  </a:ext>
                </a:extLst>
              </a:tr>
              <a:tr h="438370">
                <a:tc>
                  <a:txBody>
                    <a:bodyPr/>
                    <a:lstStyle/>
                    <a:p>
                      <a:r>
                        <a:rPr lang="tr-TR" sz="1800" dirty="0"/>
                        <a:t>LİSE</a:t>
                      </a:r>
                    </a:p>
                  </a:txBody>
                  <a:tcPr marL="73985" marR="73985" marT="36993" marB="369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3</a:t>
                      </a:r>
                      <a:endParaRPr lang="tr-TR" sz="1800" dirty="0"/>
                    </a:p>
                  </a:txBody>
                  <a:tcPr marL="73985" marR="73985" marT="36993" marB="36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 smtClean="0">
                          <a:latin typeface="+mn-lt"/>
                        </a:rPr>
                        <a:t>52</a:t>
                      </a:r>
                      <a:endParaRPr lang="tr-TR" sz="1800" b="0" dirty="0">
                        <a:latin typeface="+mn-lt"/>
                      </a:endParaRPr>
                    </a:p>
                  </a:txBody>
                  <a:tcPr marL="73985" marR="73985" marT="36993" marB="36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36</a:t>
                      </a:r>
                      <a:endParaRPr lang="tr-TR" sz="1800" dirty="0"/>
                    </a:p>
                  </a:txBody>
                  <a:tcPr marL="73985" marR="73985" marT="36993" marB="36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508</a:t>
                      </a:r>
                      <a:endParaRPr lang="tr-TR" sz="1800" dirty="0"/>
                    </a:p>
                  </a:txBody>
                  <a:tcPr marL="73985" marR="73985" marT="36993" marB="36993" anchor="ctr"/>
                </a:tc>
                <a:extLst>
                  <a:ext uri="{0D108BD9-81ED-4DB2-BD59-A6C34878D82A}">
                    <a16:rowId xmlns="" xmlns:a16="http://schemas.microsoft.com/office/drawing/2014/main" val="1778824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sz="1800" dirty="0"/>
                        <a:t>MEZUN</a:t>
                      </a:r>
                    </a:p>
                  </a:txBody>
                  <a:tcPr marL="73985" marR="73985" marT="36993" marB="369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73985" marR="73985" marT="36993" marB="36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>
                          <a:latin typeface="+mn-lt"/>
                        </a:rPr>
                        <a:t>0</a:t>
                      </a:r>
                    </a:p>
                  </a:txBody>
                  <a:tcPr marL="73985" marR="73985" marT="36993" marB="36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73985" marR="73985" marT="36993" marB="36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73985" marR="73985" marT="36993" marB="36993" anchor="ctr"/>
                </a:tc>
                <a:extLst>
                  <a:ext uri="{0D108BD9-81ED-4DB2-BD59-A6C34878D82A}">
                    <a16:rowId xmlns="" xmlns:a16="http://schemas.microsoft.com/office/drawing/2014/main" val="552624624"/>
                  </a:ext>
                </a:extLst>
              </a:tr>
              <a:tr h="464474">
                <a:tc>
                  <a:txBody>
                    <a:bodyPr/>
                    <a:lstStyle/>
                    <a:p>
                      <a:r>
                        <a:rPr lang="tr-TR" sz="1800" dirty="0"/>
                        <a:t>           TOPLAM</a:t>
                      </a:r>
                    </a:p>
                  </a:txBody>
                  <a:tcPr marL="73985" marR="73985" marT="36993" marB="369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10</a:t>
                      </a:r>
                      <a:endParaRPr lang="tr-TR" sz="1800" b="1" dirty="0"/>
                    </a:p>
                  </a:txBody>
                  <a:tcPr marL="73985" marR="73985" marT="36993" marB="36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latin typeface="+mn-lt"/>
                        </a:rPr>
                        <a:t>100</a:t>
                      </a:r>
                      <a:endParaRPr lang="tr-TR" sz="1800" b="1" dirty="0">
                        <a:latin typeface="+mn-lt"/>
                      </a:endParaRPr>
                    </a:p>
                  </a:txBody>
                  <a:tcPr marL="73985" marR="73985" marT="36993" marB="36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72</a:t>
                      </a:r>
                      <a:endParaRPr lang="tr-TR" sz="1800" b="1" dirty="0"/>
                    </a:p>
                  </a:txBody>
                  <a:tcPr marL="73985" marR="73985" marT="36993" marB="369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1.085</a:t>
                      </a:r>
                      <a:endParaRPr lang="tr-TR" sz="1800" b="1" dirty="0"/>
                    </a:p>
                  </a:txBody>
                  <a:tcPr marL="73985" marR="73985" marT="36993" marB="36993" anchor="ctr"/>
                </a:tc>
                <a:extLst>
                  <a:ext uri="{0D108BD9-81ED-4DB2-BD59-A6C34878D82A}">
                    <a16:rowId xmlns="" xmlns:a16="http://schemas.microsoft.com/office/drawing/2014/main" val="2410822809"/>
                  </a:ext>
                </a:extLst>
              </a:tr>
            </a:tbl>
          </a:graphicData>
        </a:graphic>
      </p:graphicFrame>
      <p:sp>
        <p:nvSpPr>
          <p:cNvPr id="10" name="5 Dikdörtgen"/>
          <p:cNvSpPr/>
          <p:nvPr/>
        </p:nvSpPr>
        <p:spPr>
          <a:xfrm>
            <a:off x="0" y="849522"/>
            <a:ext cx="9864725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2400" b="1" dirty="0">
                <a:solidFill>
                  <a:schemeClr val="accent1"/>
                </a:solidFill>
              </a:rPr>
              <a:t>2023-2024 </a:t>
            </a:r>
            <a:r>
              <a:rPr lang="tr-TR" sz="2400" b="1" dirty="0" smtClean="0">
                <a:solidFill>
                  <a:schemeClr val="accent1"/>
                </a:solidFill>
              </a:rPr>
              <a:t>(İlkokullarda Yetiştirme Program)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sp>
        <p:nvSpPr>
          <p:cNvPr id="8" name="5 Dikdörtgen"/>
          <p:cNvSpPr/>
          <p:nvPr/>
        </p:nvSpPr>
        <p:spPr>
          <a:xfrm>
            <a:off x="-1" y="2448322"/>
            <a:ext cx="9864725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2400" b="1" dirty="0">
                <a:solidFill>
                  <a:schemeClr val="accent1"/>
                </a:solidFill>
              </a:rPr>
              <a:t>2023-2024 DYK(Destekleme Yetiştirme Kursları)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323850" y="1585448"/>
            <a:ext cx="879856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Resmi16 özel 1, toplamda 17,  ilkokulda </a:t>
            </a:r>
            <a:r>
              <a:rPr lang="tr-TR" dirty="0" smtClean="0">
                <a:solidFill>
                  <a:srgbClr val="FF0000"/>
                </a:solidFill>
              </a:rPr>
              <a:t>168 öğrenci </a:t>
            </a:r>
            <a:r>
              <a:rPr lang="tr-TR" dirty="0" smtClean="0"/>
              <a:t>kurslara devam etmektedir.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4751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49634-B1DF-4554-AF7C-A29E35C741DD}" type="slidenum">
              <a:rPr lang="tr-TR" smtClean="0"/>
              <a:pPr>
                <a:defRPr/>
              </a:pPr>
              <a:t>33</a:t>
            </a:fld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">
              <a:defRPr/>
            </a:pPr>
            <a:r>
              <a:rPr lang="tr-TR" sz="1800" b="1" dirty="0">
                <a:solidFill>
                  <a:schemeClr val="accent1"/>
                </a:solidFill>
              </a:rPr>
              <a:t>YAYGIN EĞİTİM KURUMLARI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518693" y="249587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11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882965"/>
              </p:ext>
            </p:extLst>
          </p:nvPr>
        </p:nvGraphicFramePr>
        <p:xfrm>
          <a:off x="190988" y="1872258"/>
          <a:ext cx="9482748" cy="2649300"/>
        </p:xfrm>
        <a:graphic>
          <a:graphicData uri="http://schemas.openxmlformats.org/drawingml/2006/table">
            <a:tbl>
              <a:tblPr/>
              <a:tblGrid>
                <a:gridCol w="12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045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045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045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56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8045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8045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8045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288000">
                <a:tc gridSpan="1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HALK EĞİTİMİ MERKEZİ KURS VE KURSİYER SAYILARI</a:t>
                      </a:r>
                    </a:p>
                  </a:txBody>
                  <a:tcPr marL="63056" marR="6305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KURSLAR</a:t>
                      </a:r>
                      <a:endParaRPr lang="tr-TR" sz="12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2021-2022</a:t>
                      </a: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2022-2023</a:t>
                      </a: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2023-2024</a:t>
                      </a: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73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Kurs</a:t>
                      </a:r>
                      <a:r>
                        <a:rPr lang="tr-TR" sz="1100" b="1" baseline="0" dirty="0">
                          <a:latin typeface="+mj-lt"/>
                          <a:ea typeface="Calibri"/>
                          <a:cs typeface="Times New Roman"/>
                        </a:rPr>
                        <a:t> Sayısı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Kadın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Erkek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Toplam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Kurs</a:t>
                      </a:r>
                      <a:r>
                        <a:rPr lang="tr-TR" sz="1100" b="1" baseline="0" dirty="0">
                          <a:latin typeface="+mj-lt"/>
                          <a:ea typeface="Calibri"/>
                          <a:cs typeface="Times New Roman"/>
                        </a:rPr>
                        <a:t> Sayısı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Kadın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Erkek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Toplam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Kurs</a:t>
                      </a:r>
                      <a:r>
                        <a:rPr lang="tr-TR" sz="1100" b="1" baseline="0" dirty="0">
                          <a:latin typeface="+mj-lt"/>
                          <a:ea typeface="Calibri"/>
                          <a:cs typeface="Times New Roman"/>
                        </a:rPr>
                        <a:t> Sayısı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Kadın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Erkek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Toplam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200" b="0" i="0" u="none" strike="noStrike" dirty="0">
                          <a:latin typeface="+mj-lt"/>
                        </a:rPr>
                        <a:t>Genel </a:t>
                      </a:r>
                    </a:p>
                    <a:p>
                      <a:pPr algn="l" rtl="0" fontAlgn="t"/>
                      <a:r>
                        <a:rPr lang="tr-TR" sz="1200" b="0" i="0" u="none" strike="noStrike" dirty="0">
                          <a:latin typeface="+mj-lt"/>
                        </a:rPr>
                        <a:t>(Sosyal</a:t>
                      </a:r>
                      <a:r>
                        <a:rPr lang="tr-TR" sz="1200" b="0" i="0" u="none" strike="noStrike" baseline="0" dirty="0">
                          <a:latin typeface="+mj-lt"/>
                        </a:rPr>
                        <a:t> ve Kültürel)</a:t>
                      </a:r>
                      <a:endParaRPr lang="tr-TR" sz="1200" b="0" i="0" u="none" strike="noStrike" dirty="0">
                        <a:latin typeface="+mj-lt"/>
                      </a:endParaRP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383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7257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4685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11942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428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9646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4106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13752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171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1.999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1.218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3.217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200" b="0" i="0" u="none" strike="noStrike" dirty="0">
                          <a:latin typeface="+mj-lt"/>
                        </a:rPr>
                        <a:t>Mesleki ve Teknik</a:t>
                      </a: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334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4870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2161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7031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342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5438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1983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7421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221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3.685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1.170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4.855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200" b="0" i="0" u="none" strike="noStrike" dirty="0">
                          <a:latin typeface="+mj-lt"/>
                        </a:rPr>
                        <a:t>Okuma Yazma</a:t>
                      </a: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200" b="1" i="0" u="none" strike="noStrike" dirty="0">
                          <a:latin typeface="+mj-lt"/>
                        </a:rPr>
                        <a:t>Genel Toplam</a:t>
                      </a: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735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12.189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6.879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19.068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21.327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5 Metin kutusu"/>
          <p:cNvSpPr txBox="1"/>
          <p:nvPr/>
        </p:nvSpPr>
        <p:spPr>
          <a:xfrm>
            <a:off x="307974" y="4951373"/>
            <a:ext cx="95758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b="1" dirty="0"/>
              <a:t>NOT: </a:t>
            </a:r>
            <a:r>
              <a:rPr lang="tr-TR" sz="900" dirty="0"/>
              <a:t>2021-2022  dönemi 01/09/2021 ile 31/08/2022 tarihleri arası Halk Eğitimi Merkezi Müdürlüğü e-yaygın modülü sayısal verileridir.</a:t>
            </a:r>
          </a:p>
          <a:p>
            <a:r>
              <a:rPr lang="tr-TR" sz="900" dirty="0"/>
              <a:t>          2022-2023  dönemi 01/09/2022 ile 31/08/2023 tarihleri arası Halk Eğitimi Merkezi Müdürlüğü e-yaygın modülü sayısal verileridir.</a:t>
            </a:r>
          </a:p>
          <a:p>
            <a:r>
              <a:rPr lang="tr-TR" sz="900" dirty="0"/>
              <a:t>          2023-2024  dönemi 01/09/2023 ile 19/02/2024 tarihleri arası Halk Eğitimi Merkezi Müdürlüğü e-yaygın modülü sayısal verileridir.</a:t>
            </a:r>
          </a:p>
          <a:p>
            <a:endParaRPr lang="tr-TR" sz="900" dirty="0"/>
          </a:p>
          <a:p>
            <a:endParaRPr lang="tr-TR" sz="900" dirty="0"/>
          </a:p>
          <a:p>
            <a:r>
              <a:rPr lang="tr-TR" sz="1200" b="1" dirty="0"/>
              <a:t>NOT: </a:t>
            </a:r>
            <a:r>
              <a:rPr lang="tr-TR" sz="1200" dirty="0"/>
              <a:t>2023-2024 Eğitim öğretim yılında idareciler dahil kadın öğretmen sayısı 17 , erkek öğretmen sayısı 6 olmak üzere toplam 23’tir.</a:t>
            </a:r>
          </a:p>
          <a:p>
            <a:r>
              <a:rPr lang="tr-TR" sz="1200" b="1" dirty="0"/>
              <a:t>NOT: </a:t>
            </a:r>
            <a:r>
              <a:rPr lang="tr-TR" sz="1200" dirty="0"/>
              <a:t>2023-2024 Eğitim öğretim yılı derslik sayısı 8’dir.</a:t>
            </a:r>
          </a:p>
          <a:p>
            <a:endParaRPr lang="tr-TR" sz="9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49634-B1DF-4554-AF7C-A29E35C741DD}" type="slidenum">
              <a:rPr lang="tr-TR" smtClean="0"/>
              <a:pPr>
                <a:defRPr/>
              </a:pPr>
              <a:t>34</a:t>
            </a:fld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-1" y="970998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">
              <a:defRPr/>
            </a:pPr>
            <a:r>
              <a:rPr lang="tr-TR" sz="1800" b="1" dirty="0">
                <a:solidFill>
                  <a:schemeClr val="accent1"/>
                </a:solidFill>
              </a:rPr>
              <a:t>YAYGIN EĞİTİM KURUMLARI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5508426" y="241930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11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484078"/>
              </p:ext>
            </p:extLst>
          </p:nvPr>
        </p:nvGraphicFramePr>
        <p:xfrm>
          <a:off x="592783" y="1488787"/>
          <a:ext cx="8679155" cy="4112880"/>
        </p:xfrm>
        <a:graphic>
          <a:graphicData uri="http://schemas.openxmlformats.org/drawingml/2006/table">
            <a:tbl>
              <a:tblPr/>
              <a:tblGrid>
                <a:gridCol w="5841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74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8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İbrahim Bodur Mesleki Eğitim Merkezi </a:t>
                      </a:r>
                      <a:endParaRPr kumimoji="0" lang="tr-TR" sz="11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2023-2024 Sayısal Verileri</a:t>
                      </a:r>
                    </a:p>
                  </a:txBody>
                  <a:tcPr marL="63056" marR="6305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endParaRPr lang="tr-TR" sz="1000" b="0" i="0" u="none" strike="noStrike" dirty="0">
                        <a:latin typeface="+mj-lt"/>
                      </a:endParaRP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kern="12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Öğrenci Sayısı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tr-TR" sz="12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200" b="1" i="0" u="none" strike="noStrike" dirty="0">
                          <a:latin typeface="+mj-lt"/>
                        </a:rPr>
                        <a:t>ADAY ÇIRAK</a:t>
                      </a:r>
                      <a:r>
                        <a:rPr lang="tr-TR" sz="1200" b="1" i="0" u="none" strike="noStrike" baseline="0" dirty="0">
                          <a:latin typeface="+mj-lt"/>
                        </a:rPr>
                        <a:t> SAYISI</a:t>
                      </a:r>
                      <a:endParaRPr lang="tr-TR" sz="1200" b="1" i="0" u="none" strike="noStrike" dirty="0">
                        <a:latin typeface="+mj-lt"/>
                      </a:endParaRP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1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ADAY</a:t>
                      </a:r>
                      <a:r>
                        <a:rPr kumimoji="0" lang="tr-TR" sz="1100" b="1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ÇIRAK UYGULAMASI KALDIRILMIŞTIR.</a:t>
                      </a:r>
                      <a:endParaRPr kumimoji="0" lang="tr-TR" sz="11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200" b="1" i="0" u="none" strike="noStrike" dirty="0">
                          <a:latin typeface="+mj-lt"/>
                        </a:rPr>
                        <a:t>ÇIRAK SAYISI</a:t>
                      </a: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1.086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200" b="1" i="0" u="none" strike="noStrike" dirty="0">
                          <a:latin typeface="+mj-lt"/>
                        </a:rPr>
                        <a:t>KALFA</a:t>
                      </a:r>
                      <a:r>
                        <a:rPr lang="tr-TR" sz="1200" b="1" i="0" u="none" strike="noStrike" baseline="0" dirty="0">
                          <a:latin typeface="+mj-lt"/>
                        </a:rPr>
                        <a:t> SAYISI</a:t>
                      </a:r>
                      <a:endParaRPr lang="tr-TR" sz="1200" b="1" i="0" u="none" strike="noStrike" dirty="0">
                        <a:latin typeface="+mj-lt"/>
                      </a:endParaRP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363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200" b="1" i="0" u="none" strike="noStrike" dirty="0">
                          <a:latin typeface="+mj-lt"/>
                        </a:rPr>
                        <a:t>KALFALIK BELGESİ ALANLAR</a:t>
                      </a: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----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200" b="1" i="0" u="none" strike="noStrike" dirty="0">
                          <a:latin typeface="+mj-lt"/>
                        </a:rPr>
                        <a:t>USTALIK BELGESİ ALANLAR</a:t>
                      </a: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----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i="0" u="none" strike="noStrike" dirty="0">
                          <a:latin typeface="+mj-lt"/>
                        </a:rPr>
                        <a:t>USTA ÖĞRETİCİLİK BELGESİ ALANLAR/</a:t>
                      </a: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İŞYERİ AÇMA BELGESİ ALANLAR </a:t>
                      </a:r>
                    </a:p>
                    <a:p>
                      <a:pPr algn="l" rtl="0" fontAlgn="t"/>
                      <a:endParaRPr lang="tr-TR" sz="1200" b="1" i="0" u="none" strike="noStrike" dirty="0">
                        <a:latin typeface="+mj-lt"/>
                      </a:endParaRP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----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200" b="1" i="0" u="none" strike="noStrike" dirty="0">
                          <a:latin typeface="+mj-lt"/>
                        </a:rPr>
                        <a:t>DİPLOMA TELAFİ</a:t>
                      </a:r>
                      <a:r>
                        <a:rPr lang="tr-TR" sz="1200" b="1" i="0" u="none" strike="noStrike" baseline="0" dirty="0">
                          <a:latin typeface="+mj-lt"/>
                        </a:rPr>
                        <a:t> PROGRAMI ÖĞRENCİ SAYISI</a:t>
                      </a:r>
                      <a:endParaRPr lang="tr-TR" sz="1200" b="1" i="0" u="none" strike="noStrike" dirty="0">
                        <a:latin typeface="+mj-lt"/>
                      </a:endParaRP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 rtl="0" fontAlgn="t"/>
                      <a:r>
                        <a:rPr lang="tr-TR" sz="1200" b="1" i="0" u="none" strike="noStrike" dirty="0">
                          <a:latin typeface="+mj-lt"/>
                        </a:rPr>
                        <a:t>Genel Toplam </a:t>
                      </a: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1.512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5 Metin kutusu"/>
          <p:cNvSpPr txBox="1"/>
          <p:nvPr/>
        </p:nvSpPr>
        <p:spPr>
          <a:xfrm>
            <a:off x="251842" y="5688682"/>
            <a:ext cx="9361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900" dirty="0"/>
          </a:p>
          <a:p>
            <a:r>
              <a:rPr lang="tr-TR" sz="1200" dirty="0"/>
              <a:t>NOT: 2023-2024 Eğitim öğretim yılında idareciler dahil </a:t>
            </a:r>
            <a:r>
              <a:rPr lang="tr-TR" sz="1200" b="1" dirty="0"/>
              <a:t>kadın </a:t>
            </a:r>
            <a:r>
              <a:rPr lang="tr-TR" sz="1200" dirty="0"/>
              <a:t>öğretmen sayısı 11,</a:t>
            </a:r>
            <a:r>
              <a:rPr lang="tr-TR" sz="1200" b="1" dirty="0"/>
              <a:t> erkek </a:t>
            </a:r>
            <a:r>
              <a:rPr lang="tr-TR" sz="1200" dirty="0"/>
              <a:t>öğretmen sayısı 36 toplam 47’dir.</a:t>
            </a:r>
          </a:p>
          <a:p>
            <a:r>
              <a:rPr lang="tr-TR" sz="1200" dirty="0"/>
              <a:t>NOT: 2023-2024 Eğitim öğretim yılı derslik sayısı 15’tir.</a:t>
            </a:r>
          </a:p>
          <a:p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3657865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49634-B1DF-4554-AF7C-A29E35C741DD}" type="slidenum">
              <a:rPr lang="tr-TR" smtClean="0"/>
              <a:pPr>
                <a:defRPr/>
              </a:pPr>
              <a:t>35</a:t>
            </a:fld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">
              <a:defRPr/>
            </a:pPr>
            <a:r>
              <a:rPr lang="tr-TR" sz="1800" b="1" dirty="0">
                <a:solidFill>
                  <a:schemeClr val="accent1"/>
                </a:solidFill>
              </a:rPr>
              <a:t>DİĞER EĞİTİM KURUMLARI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graphicFrame>
        <p:nvGraphicFramePr>
          <p:cNvPr id="6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862185"/>
              </p:ext>
            </p:extLst>
          </p:nvPr>
        </p:nvGraphicFramePr>
        <p:xfrm>
          <a:off x="208181" y="1800250"/>
          <a:ext cx="9448362" cy="3138024"/>
        </p:xfrm>
        <a:graphic>
          <a:graphicData uri="http://schemas.openxmlformats.org/drawingml/2006/table">
            <a:tbl>
              <a:tblPr/>
              <a:tblGrid>
                <a:gridCol w="20200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1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11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11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9092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909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9092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21203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88000"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2023-2024 Sayısal Verileri</a:t>
                      </a:r>
                    </a:p>
                  </a:txBody>
                  <a:tcPr marL="63056" marR="6305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Kurum</a:t>
                      </a: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Öğrenci Sayısı</a:t>
                      </a: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Öğretmen Sayısı</a:t>
                      </a:r>
                      <a:r>
                        <a:rPr lang="tr-TR" sz="1600" b="1" baseline="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 (İdareci Dahil)</a:t>
                      </a: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Derslik Sayısı</a:t>
                      </a:r>
                      <a:endParaRPr lang="tr-TR" sz="1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930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Kız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Erkek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Toplam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Kadın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Erkek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+mj-lt"/>
                          <a:ea typeface="Calibri"/>
                          <a:cs typeface="Times New Roman"/>
                        </a:rPr>
                        <a:t>Toplam</a:t>
                      </a: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056" marR="630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kumimoji="0" lang="tr-T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Şehit Prof. Dr. İlhan </a:t>
                      </a:r>
                      <a:r>
                        <a:rPr kumimoji="0" lang="tr-TR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Varank</a:t>
                      </a:r>
                      <a:r>
                        <a:rPr kumimoji="0" lang="tr-T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Bilim Ve Sanat Merkezi</a:t>
                      </a:r>
                      <a:endParaRPr lang="tr-TR" sz="1000" b="0" i="0" u="none" strike="noStrike" dirty="0">
                        <a:latin typeface="+mj-lt"/>
                      </a:endParaRP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371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kumimoji="0" lang="tr-T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Karesi Rehberlik Araştırma Merkezi</a:t>
                      </a:r>
                      <a:endParaRPr lang="tr-TR" sz="1000" b="0" i="0" u="none" strike="noStrike" dirty="0">
                        <a:latin typeface="+mj-lt"/>
                      </a:endParaRP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761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1.404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2.165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 (oda)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276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tr-TR" sz="1200" b="0" i="0" u="none" strike="noStrike" dirty="0">
                          <a:latin typeface="+mn-lt"/>
                        </a:rPr>
                        <a:t>Balıkesir</a:t>
                      </a:r>
                      <a:r>
                        <a:rPr lang="tr-TR" sz="1200" b="0" i="0" u="none" strike="noStrike" baseline="0" dirty="0">
                          <a:latin typeface="+mn-lt"/>
                        </a:rPr>
                        <a:t> Olgunlaşma Enstitüsü</a:t>
                      </a:r>
                      <a:endParaRPr lang="tr-TR" sz="1200" b="0" i="0" u="none" strike="noStrike" dirty="0">
                        <a:latin typeface="+mn-lt"/>
                      </a:endParaRP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2762035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(Usta</a:t>
                      </a:r>
                      <a:r>
                        <a:rPr kumimoji="0" lang="tr-TR" sz="12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Öğretici)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(Usta</a:t>
                      </a:r>
                      <a:r>
                        <a:rPr kumimoji="0" lang="tr-TR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Öğretici)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(Usta</a:t>
                      </a:r>
                      <a:r>
                        <a:rPr kumimoji="0" lang="tr-TR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Öğretici)</a:t>
                      </a:r>
                      <a:endParaRPr kumimoji="0" lang="tr-TR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942127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t"/>
                      <a:r>
                        <a:rPr lang="tr-TR" sz="1200" b="1" i="0" u="none" strike="noStrike" dirty="0">
                          <a:latin typeface="+mj-lt"/>
                        </a:rPr>
                        <a:t>Genel Toplam</a:t>
                      </a:r>
                    </a:p>
                  </a:txBody>
                  <a:tcPr marL="72000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5508425" y="248446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</p:spTree>
    <p:extLst>
      <p:ext uri="{BB962C8B-B14F-4D97-AF65-F5344CB8AC3E}">
        <p14:creationId xmlns:p14="http://schemas.microsoft.com/office/powerpoint/2010/main" val="1724275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49634-B1DF-4554-AF7C-A29E35C741DD}" type="slidenum">
              <a:rPr lang="tr-TR" smtClean="0"/>
              <a:pPr>
                <a:defRPr/>
              </a:pPr>
              <a:t>36</a:t>
            </a:fld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-1" y="970998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">
              <a:defRPr/>
            </a:pPr>
            <a:r>
              <a:rPr lang="tr-TR" sz="1800" b="1" dirty="0">
                <a:solidFill>
                  <a:schemeClr val="accent1"/>
                </a:solidFill>
              </a:rPr>
              <a:t> RESMİ VE ÖZEL TÜM EĞİTİM KURUM VERİLERİ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939309"/>
              </p:ext>
            </p:extLst>
          </p:nvPr>
        </p:nvGraphicFramePr>
        <p:xfrm>
          <a:off x="298329" y="1640645"/>
          <a:ext cx="9073006" cy="4573851"/>
        </p:xfrm>
        <a:graphic>
          <a:graphicData uri="http://schemas.openxmlformats.org/drawingml/2006/table">
            <a:tbl>
              <a:tblPr/>
              <a:tblGrid>
                <a:gridCol w="27908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91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91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91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91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779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91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914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2933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4633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KURUM</a:t>
                      </a:r>
                      <a:r>
                        <a:rPr lang="tr-TR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SAYISI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RESMİ ÖĞRENCİ SAYISI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ÖĞRETMEN SAYISI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22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KURUM TÜRÜ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RESMİ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ÖZEL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ERKEK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GENEL TOPLAM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GENEL TOPLAM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ANAOKULLARI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9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İLKOKULLAR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9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ORTAOKULLAR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9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ORTAÖĞRETİM(LİSELER)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9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HALK EĞİTİMİ MERKEZİ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2.394*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5.721*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8.115*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9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İBRAHİM BODUR MESLEKİ EĞİTİM MERKEZİ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1188*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324*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1512*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9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BALIKESİR</a:t>
                      </a:r>
                      <a:r>
                        <a:rPr lang="tr-T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OLGUNLAŞMA ENSTİTÜSÜ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9287194"/>
                  </a:ext>
                </a:extLst>
              </a:tr>
              <a:tr h="229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BİLİM VE SANAT MERKEZİ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394*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371*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765*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9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REHBERLİK VE ARAŞTIRMA MERKEZİ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1404*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761*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2.165*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9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ÖZEL ÖĞRETİM KURSU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350*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170*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520*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9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ÖZEL REHABİLİTASYON MERKEZİ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600*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472*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1072*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9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ÖZEL MUHTELİF KURS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320*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200*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520*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9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ÖZEL M.T.S.K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300*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256*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556*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9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ÖZEL UZAKTAN EĞİTİM KURSU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0*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0*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0*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9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ÖZEL YURT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116*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241*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357*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9058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TOPLAM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9058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GENEL TOPLAM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34.709 (Resmi ve Özel)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" name="Metin kutusu 9"/>
          <p:cNvSpPr txBox="1"/>
          <p:nvPr/>
        </p:nvSpPr>
        <p:spPr>
          <a:xfrm>
            <a:off x="207349" y="6296475"/>
            <a:ext cx="9450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/>
              <a:t>NOT: * Öğrenci sayıları diğer okullardaki aynı öğrenciler olduğundan veya  öğrenim  çağı dışında kalan kursiyerlerden oluşturulduğundan toplama dahil edilmemiştir.</a:t>
            </a:r>
          </a:p>
          <a:p>
            <a:endParaRPr lang="tr-TR" sz="4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5" y="240218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</p:spTree>
    <p:extLst>
      <p:ext uri="{BB962C8B-B14F-4D97-AF65-F5344CB8AC3E}">
        <p14:creationId xmlns:p14="http://schemas.microsoft.com/office/powerpoint/2010/main" val="3237148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37</a:t>
            </a:fld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473470" y="216073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365793"/>
              </p:ext>
            </p:extLst>
          </p:nvPr>
        </p:nvGraphicFramePr>
        <p:xfrm>
          <a:off x="847636" y="1520602"/>
          <a:ext cx="8280920" cy="3506240"/>
        </p:xfrm>
        <a:graphic>
          <a:graphicData uri="http://schemas.openxmlformats.org/drawingml/2006/table">
            <a:tbl>
              <a:tblPr firstRow="1" firstCol="1" bandRow="1"/>
              <a:tblGrid>
                <a:gridCol w="44825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983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9208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2023-2024 KAPATILAN KURUM VE OKUL SAYISAL VERİLERİ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2831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Kapatılan Özel Okul Sayısı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2831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Kapatılan Özel Muhtelif Kurs Sayısı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2831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Kapatılan Özel Öğretim Kursu Sayısı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2831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Kapatılan Özel Yurt Sayısı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2831"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098973"/>
      </p:ext>
    </p:extLst>
  </p:cSld>
  <p:clrMapOvr>
    <a:masterClrMapping/>
  </p:clrMapOvr>
  <p:transition spd="med" advClick="0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38</a:t>
            </a:fld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115938" y="2016274"/>
            <a:ext cx="4968552" cy="3628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9841"/>
            <a:r>
              <a:rPr lang="tr-TR" sz="1942" dirty="0">
                <a:latin typeface="Calibri"/>
              </a:rPr>
              <a:t>2022 yılında öğretmenlerimize; </a:t>
            </a:r>
          </a:p>
          <a:p>
            <a:pPr defTabSz="739841"/>
            <a:r>
              <a:rPr lang="tr-TR" sz="1942" dirty="0">
                <a:latin typeface="Calibri"/>
              </a:rPr>
              <a:t>• </a:t>
            </a:r>
            <a:r>
              <a:rPr lang="tr-TR" sz="1942" dirty="0">
                <a:solidFill>
                  <a:srgbClr val="FF0000"/>
                </a:solidFill>
                <a:latin typeface="Calibri"/>
              </a:rPr>
              <a:t>2</a:t>
            </a:r>
            <a:r>
              <a:rPr lang="tr-TR" sz="1942" dirty="0">
                <a:latin typeface="Calibri"/>
              </a:rPr>
              <a:t> teşekkür belgesi,</a:t>
            </a:r>
          </a:p>
          <a:p>
            <a:pPr defTabSz="739841"/>
            <a:r>
              <a:rPr lang="tr-TR" sz="1942" dirty="0">
                <a:latin typeface="Calibri"/>
              </a:rPr>
              <a:t>• </a:t>
            </a:r>
            <a:r>
              <a:rPr lang="tr-TR" sz="1942" dirty="0">
                <a:solidFill>
                  <a:srgbClr val="FF0000"/>
                </a:solidFill>
                <a:latin typeface="Calibri"/>
              </a:rPr>
              <a:t>5.824</a:t>
            </a:r>
            <a:r>
              <a:rPr lang="tr-TR" sz="1942" dirty="0">
                <a:latin typeface="Calibri"/>
              </a:rPr>
              <a:t> başarı belgesi, </a:t>
            </a:r>
          </a:p>
          <a:p>
            <a:pPr defTabSz="739841"/>
            <a:r>
              <a:rPr lang="tr-TR" sz="1942" dirty="0">
                <a:latin typeface="Calibri"/>
              </a:rPr>
              <a:t>• </a:t>
            </a:r>
            <a:r>
              <a:rPr lang="tr-TR" sz="1942" dirty="0">
                <a:solidFill>
                  <a:srgbClr val="FF0000"/>
                </a:solidFill>
                <a:latin typeface="Calibri"/>
              </a:rPr>
              <a:t>888</a:t>
            </a:r>
            <a:r>
              <a:rPr lang="tr-TR" sz="1942" dirty="0">
                <a:latin typeface="Calibri"/>
              </a:rPr>
              <a:t> üstün başarı belgesi,</a:t>
            </a:r>
          </a:p>
          <a:p>
            <a:pPr defTabSz="739841"/>
            <a:r>
              <a:rPr lang="tr-TR" sz="1942" dirty="0">
                <a:latin typeface="Calibri"/>
              </a:rPr>
              <a:t>• </a:t>
            </a:r>
            <a:r>
              <a:rPr lang="tr-TR" sz="1942" dirty="0">
                <a:solidFill>
                  <a:srgbClr val="FF0000"/>
                </a:solidFill>
                <a:latin typeface="Calibri"/>
              </a:rPr>
              <a:t>57</a:t>
            </a:r>
            <a:r>
              <a:rPr lang="tr-TR" sz="1942" dirty="0">
                <a:latin typeface="Calibri"/>
              </a:rPr>
              <a:t>aylıkla ödüllendirme verilmiştir. </a:t>
            </a:r>
          </a:p>
          <a:p>
            <a:pPr defTabSz="739841"/>
            <a:endParaRPr lang="tr-TR" sz="1942" dirty="0">
              <a:latin typeface="Calibri"/>
            </a:endParaRPr>
          </a:p>
          <a:p>
            <a:pPr defTabSz="739841"/>
            <a:r>
              <a:rPr lang="tr-TR" sz="1942" dirty="0">
                <a:latin typeface="Calibri"/>
              </a:rPr>
              <a:t>2023 yılında öğretmenlerimize;</a:t>
            </a:r>
          </a:p>
          <a:p>
            <a:pPr defTabSz="739841"/>
            <a:r>
              <a:rPr lang="tr-TR" sz="1942" dirty="0">
                <a:latin typeface="Calibri"/>
              </a:rPr>
              <a:t>• </a:t>
            </a:r>
            <a:r>
              <a:rPr lang="tr-TR" sz="1942" dirty="0">
                <a:solidFill>
                  <a:srgbClr val="FF0000"/>
                </a:solidFill>
                <a:latin typeface="Calibri"/>
              </a:rPr>
              <a:t>184</a:t>
            </a:r>
            <a:r>
              <a:rPr lang="tr-TR" sz="1942" dirty="0">
                <a:latin typeface="Calibri"/>
              </a:rPr>
              <a:t> başarı belgesi,</a:t>
            </a:r>
          </a:p>
          <a:p>
            <a:pPr defTabSz="739841"/>
            <a:r>
              <a:rPr lang="tr-TR" sz="1942" dirty="0">
                <a:latin typeface="Calibri"/>
              </a:rPr>
              <a:t>• </a:t>
            </a:r>
            <a:r>
              <a:rPr lang="tr-TR" sz="1942" dirty="0">
                <a:solidFill>
                  <a:srgbClr val="FF0000"/>
                </a:solidFill>
                <a:latin typeface="Calibri"/>
              </a:rPr>
              <a:t>88 </a:t>
            </a:r>
            <a:r>
              <a:rPr lang="tr-TR" sz="1942" dirty="0">
                <a:latin typeface="Calibri"/>
              </a:rPr>
              <a:t> üstün başarı belgesi,</a:t>
            </a:r>
          </a:p>
          <a:p>
            <a:pPr defTabSz="739841"/>
            <a:r>
              <a:rPr lang="tr-TR" sz="1942" dirty="0">
                <a:latin typeface="Calibri"/>
              </a:rPr>
              <a:t>• </a:t>
            </a:r>
            <a:r>
              <a:rPr lang="tr-TR" sz="1942" dirty="0">
                <a:solidFill>
                  <a:srgbClr val="FF0000"/>
                </a:solidFill>
                <a:latin typeface="Calibri"/>
              </a:rPr>
              <a:t>79 </a:t>
            </a:r>
            <a:r>
              <a:rPr lang="tr-TR" sz="1942" dirty="0">
                <a:latin typeface="Calibri"/>
              </a:rPr>
              <a:t>aylıkla ödüllendirme verilmiştir.</a:t>
            </a:r>
          </a:p>
          <a:p>
            <a:pPr defTabSz="739841"/>
            <a:endParaRPr lang="tr-TR" sz="1942" dirty="0">
              <a:solidFill>
                <a:srgbClr val="FF0000"/>
              </a:solidFill>
              <a:latin typeface="Calibri"/>
            </a:endParaRPr>
          </a:p>
          <a:p>
            <a:pPr defTabSz="739841"/>
            <a:endParaRPr lang="tr-TR" sz="1618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508426" y="244579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sp>
        <p:nvSpPr>
          <p:cNvPr id="9" name="6 Dikdörtgen"/>
          <p:cNvSpPr/>
          <p:nvPr/>
        </p:nvSpPr>
        <p:spPr>
          <a:xfrm>
            <a:off x="-1" y="850669"/>
            <a:ext cx="9864725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">
              <a:defRPr/>
            </a:pPr>
            <a:r>
              <a:rPr lang="tr-TR" sz="18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2022-2023 ÖDÜLLENDİRME</a:t>
            </a:r>
          </a:p>
        </p:txBody>
      </p:sp>
    </p:spTree>
    <p:extLst>
      <p:ext uri="{BB962C8B-B14F-4D97-AF65-F5344CB8AC3E}">
        <p14:creationId xmlns:p14="http://schemas.microsoft.com/office/powerpoint/2010/main" val="2292575152"/>
      </p:ext>
    </p:extLst>
  </p:cSld>
  <p:clrMapOvr>
    <a:masterClrMapping/>
  </p:clrMapOvr>
  <p:transition spd="med" advClick="0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49634-B1DF-4554-AF7C-A29E35C741DD}" type="slidenum">
              <a:rPr lang="tr-TR" smtClean="0"/>
              <a:pPr>
                <a:defRPr/>
              </a:pPr>
              <a:t>39</a:t>
            </a:fld>
            <a:endParaRPr lang="tr-TR" dirty="0"/>
          </a:p>
        </p:txBody>
      </p:sp>
      <p:pic>
        <p:nvPicPr>
          <p:cNvPr id="6" name="Picture 2" descr="http://www.edessatv.com/images/haberler/akcakalede_egitim_sorununa_tasimali_egitim_cozumu_h7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3734" y="957244"/>
            <a:ext cx="521497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Metin kutusu"/>
          <p:cNvSpPr txBox="1">
            <a:spLocks noChangeArrowheads="1"/>
          </p:cNvSpPr>
          <p:nvPr/>
        </p:nvSpPr>
        <p:spPr bwMode="auto">
          <a:xfrm>
            <a:off x="860396" y="1957376"/>
            <a:ext cx="3286119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/>
              <a:t>TAŞIMALI EĞİTİM</a:t>
            </a:r>
            <a:endParaRPr lang="tr-TR" sz="2400" b="1" dirty="0">
              <a:latin typeface="Arial" charset="0"/>
              <a:cs typeface="Arial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5508426" y="25618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799305"/>
              </p:ext>
            </p:extLst>
          </p:nvPr>
        </p:nvGraphicFramePr>
        <p:xfrm>
          <a:off x="860396" y="3528442"/>
          <a:ext cx="8383321" cy="2605931"/>
        </p:xfrm>
        <a:graphic>
          <a:graphicData uri="http://schemas.openxmlformats.org/drawingml/2006/table">
            <a:tbl>
              <a:tblPr/>
              <a:tblGrid>
                <a:gridCol w="27134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7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59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37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21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728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2023-2024 EĞİTİM ÖĞRETİM YILI TAŞIMALI EĞİTİM VERİLERİ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98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TEMEL </a:t>
                      </a:r>
                      <a:b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EĞİTİM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ORTA </a:t>
                      </a:r>
                      <a:b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ÖĞRETİM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ÖZEL </a:t>
                      </a:r>
                      <a:b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EĞİTİM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733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effectLst/>
                          <a:latin typeface="+mj-lt"/>
                        </a:rPr>
                        <a:t>Taşınan Öğrenci Sayısı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effectLst/>
                          <a:latin typeface="+mj-lt"/>
                        </a:rPr>
                        <a:t>542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effectLst/>
                          <a:latin typeface="+mj-lt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effectLst/>
                          <a:latin typeface="+mj-lt"/>
                        </a:rPr>
                        <a:t>266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effectLst/>
                          <a:latin typeface="+mj-lt"/>
                        </a:rPr>
                        <a:t>904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733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effectLst/>
                          <a:latin typeface="+mj-lt"/>
                        </a:rPr>
                        <a:t>Taşıma Merkezi okul sayısı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733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effectLst/>
                          <a:latin typeface="+mj-lt"/>
                        </a:rPr>
                        <a:t>Taşınan Yerleşim Birimi Sayısı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effectLst/>
                          <a:latin typeface="+mj-lt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733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effectLst/>
                          <a:latin typeface="+mj-lt"/>
                        </a:rPr>
                        <a:t>Taşıma Araç Sayısı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1733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 dirty="0">
                          <a:effectLst/>
                          <a:latin typeface="+mj-lt"/>
                        </a:rPr>
                        <a:t>Yemek Verilen Öğrenci Sayısı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effectLst/>
                          <a:latin typeface="+mj-lt"/>
                        </a:rPr>
                        <a:t>565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effectLst/>
                          <a:latin typeface="+mj-lt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effectLst/>
                          <a:latin typeface="+mj-lt"/>
                        </a:rPr>
                        <a:t>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4</a:t>
            </a:fld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538926" y="5529276"/>
            <a:ext cx="8786874" cy="707886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pPr algn="ctr"/>
            <a:r>
              <a:rPr lang="tr-TR" sz="2000" dirty="0">
                <a:solidFill>
                  <a:srgbClr val="0070C0"/>
                </a:solidFill>
                <a:latin typeface="Calibri" pitchFamily="34" charset="0"/>
              </a:rPr>
              <a:t>	</a:t>
            </a:r>
            <a:r>
              <a:rPr lang="tr-TR" sz="2000" dirty="0">
                <a:latin typeface="Calibri" pitchFamily="34" charset="0"/>
              </a:rPr>
              <a:t> Müdürlüğümüz bir binada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1.029 M² </a:t>
            </a:r>
            <a:r>
              <a:rPr lang="tr-TR" sz="2000" dirty="0">
                <a:latin typeface="Calibri" pitchFamily="34" charset="0"/>
              </a:rPr>
              <a:t>alan içerisinde,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zemin +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r>
              <a:rPr lang="tr-TR" sz="2000" dirty="0">
                <a:latin typeface="Calibri" pitchFamily="34" charset="0"/>
              </a:rPr>
              <a:t> katta ve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11</a:t>
            </a:r>
            <a:r>
              <a:rPr lang="tr-TR" sz="2000" dirty="0">
                <a:latin typeface="Calibri" pitchFamily="34" charset="0"/>
              </a:rPr>
              <a:t> Odada 66 personel ile hizmet vermektedir</a:t>
            </a:r>
            <a:endParaRPr lang="tr-TR" dirty="0"/>
          </a:p>
        </p:txBody>
      </p:sp>
      <p:pic>
        <p:nvPicPr>
          <p:cNvPr id="6" name="Picture 1" descr="C:\Users\win7\Desktop\11193437_453059028191849_7748634264345174504_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6214" y="1028682"/>
            <a:ext cx="6503999" cy="4315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508425" y="253781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</p:spTree>
    <p:extLst>
      <p:ext uri="{BB962C8B-B14F-4D97-AF65-F5344CB8AC3E}">
        <p14:creationId xmlns:p14="http://schemas.microsoft.com/office/powerpoint/2010/main" val="230157903"/>
      </p:ext>
    </p:extLst>
  </p:cSld>
  <p:clrMapOvr>
    <a:masterClrMapping/>
  </p:clrMapOvr>
  <p:transition spd="med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49634-B1DF-4554-AF7C-A29E35C741DD}" type="slidenum">
              <a:rPr lang="tr-TR" smtClean="0"/>
              <a:pPr>
                <a:defRPr/>
              </a:pPr>
              <a:t>40</a:t>
            </a:fld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45"/>
            <a:ext cx="9864725" cy="866775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5508426" y="273469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sp>
        <p:nvSpPr>
          <p:cNvPr id="14" name="6 Dikdörtgen"/>
          <p:cNvSpPr/>
          <p:nvPr/>
        </p:nvSpPr>
        <p:spPr>
          <a:xfrm>
            <a:off x="0" y="794781"/>
            <a:ext cx="9864725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">
              <a:defRPr/>
            </a:pPr>
            <a:r>
              <a:rPr lang="tr-TR" sz="1800" b="1" dirty="0">
                <a:solidFill>
                  <a:schemeClr val="accent1"/>
                </a:solidFill>
              </a:rPr>
              <a:t> </a:t>
            </a:r>
            <a:r>
              <a:rPr lang="tr-TR" sz="2400" b="1" dirty="0">
                <a:solidFill>
                  <a:schemeClr val="accent1"/>
                </a:solidFill>
              </a:rPr>
              <a:t>2023-2024 TAŞIMALI EĞİTİM ve ÜCRETSİZ YEMEK</a:t>
            </a: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016521"/>
              </p:ext>
            </p:extLst>
          </p:nvPr>
        </p:nvGraphicFramePr>
        <p:xfrm>
          <a:off x="333487" y="1473125"/>
          <a:ext cx="8775339" cy="1767287"/>
        </p:xfrm>
        <a:graphic>
          <a:graphicData uri="http://schemas.openxmlformats.org/drawingml/2006/table">
            <a:tbl>
              <a:tblPr firstRow="1" firstCol="1" bandRow="1"/>
              <a:tblGrid>
                <a:gridCol w="2974633">
                  <a:extLst>
                    <a:ext uri="{9D8B030D-6E8A-4147-A177-3AD203B41FA5}">
                      <a16:colId xmlns="" xmlns:a16="http://schemas.microsoft.com/office/drawing/2014/main" val="1953993804"/>
                    </a:ext>
                  </a:extLst>
                </a:gridCol>
                <a:gridCol w="1792208">
                  <a:extLst>
                    <a:ext uri="{9D8B030D-6E8A-4147-A177-3AD203B41FA5}">
                      <a16:colId xmlns="" xmlns:a16="http://schemas.microsoft.com/office/drawing/2014/main" val="3606951153"/>
                    </a:ext>
                  </a:extLst>
                </a:gridCol>
                <a:gridCol w="1336166">
                  <a:extLst>
                    <a:ext uri="{9D8B030D-6E8A-4147-A177-3AD203B41FA5}">
                      <a16:colId xmlns="" xmlns:a16="http://schemas.microsoft.com/office/drawing/2014/main" val="4129181023"/>
                    </a:ext>
                  </a:extLst>
                </a:gridCol>
                <a:gridCol w="1336166">
                  <a:extLst>
                    <a:ext uri="{9D8B030D-6E8A-4147-A177-3AD203B41FA5}">
                      <a16:colId xmlns="" xmlns:a16="http://schemas.microsoft.com/office/drawing/2014/main" val="2509332539"/>
                    </a:ext>
                  </a:extLst>
                </a:gridCol>
                <a:gridCol w="1336166">
                  <a:extLst>
                    <a:ext uri="{9D8B030D-6E8A-4147-A177-3AD203B41FA5}">
                      <a16:colId xmlns="" xmlns:a16="http://schemas.microsoft.com/office/drawing/2014/main" val="43378667"/>
                    </a:ext>
                  </a:extLst>
                </a:gridCol>
              </a:tblGrid>
              <a:tr h="526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tr-TR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TEMEL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EĞİTİM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ORTA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ÖĞRETİM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ÖZEL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EĞİTİM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TOPLAM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2916548"/>
                  </a:ext>
                </a:extLst>
              </a:tr>
              <a:tr h="31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Taşınan Öğrenci Sayısı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4165555"/>
                  </a:ext>
                </a:extLst>
              </a:tr>
              <a:tr h="31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Taşıma Merkezi okul sayısı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8740581"/>
                  </a:ext>
                </a:extLst>
              </a:tr>
              <a:tr h="31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Taşınan Yerleşim Birimi Sayısı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2601899"/>
                  </a:ext>
                </a:extLst>
              </a:tr>
              <a:tr h="31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Taşıma Araç Sayısı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0801464"/>
                  </a:ext>
                </a:extLst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0796"/>
              </p:ext>
            </p:extLst>
          </p:nvPr>
        </p:nvGraphicFramePr>
        <p:xfrm>
          <a:off x="333487" y="3880083"/>
          <a:ext cx="8803211" cy="2348815"/>
        </p:xfrm>
        <a:graphic>
          <a:graphicData uri="http://schemas.openxmlformats.org/drawingml/2006/table">
            <a:tbl>
              <a:tblPr firstRow="1" firstCol="1" bandRow="1"/>
              <a:tblGrid>
                <a:gridCol w="3561196">
                  <a:extLst>
                    <a:ext uri="{9D8B030D-6E8A-4147-A177-3AD203B41FA5}">
                      <a16:colId xmlns="" xmlns:a16="http://schemas.microsoft.com/office/drawing/2014/main" val="3482358450"/>
                    </a:ext>
                  </a:extLst>
                </a:gridCol>
                <a:gridCol w="1254936">
                  <a:extLst>
                    <a:ext uri="{9D8B030D-6E8A-4147-A177-3AD203B41FA5}">
                      <a16:colId xmlns="" xmlns:a16="http://schemas.microsoft.com/office/drawing/2014/main" val="2453716777"/>
                    </a:ext>
                  </a:extLst>
                </a:gridCol>
                <a:gridCol w="1352281">
                  <a:extLst>
                    <a:ext uri="{9D8B030D-6E8A-4147-A177-3AD203B41FA5}">
                      <a16:colId xmlns="" xmlns:a16="http://schemas.microsoft.com/office/drawing/2014/main" val="1190110862"/>
                    </a:ext>
                  </a:extLst>
                </a:gridCol>
                <a:gridCol w="1352281">
                  <a:extLst>
                    <a:ext uri="{9D8B030D-6E8A-4147-A177-3AD203B41FA5}">
                      <a16:colId xmlns="" xmlns:a16="http://schemas.microsoft.com/office/drawing/2014/main" val="4017478287"/>
                    </a:ext>
                  </a:extLst>
                </a:gridCol>
                <a:gridCol w="1282517">
                  <a:extLst>
                    <a:ext uri="{9D8B030D-6E8A-4147-A177-3AD203B41FA5}">
                      <a16:colId xmlns="" xmlns:a16="http://schemas.microsoft.com/office/drawing/2014/main" val="3723115870"/>
                    </a:ext>
                  </a:extLst>
                </a:gridCol>
              </a:tblGrid>
              <a:tr h="51064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2022-2023 EĞİTİM ÖĞRETİM YILI TAŞIMALI EĞİTİM</a:t>
                      </a:r>
                      <a:br>
                        <a:rPr lang="tr-TR" sz="13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tr-TR" sz="13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YEMEK YİYEN ÖĞRENCİ VERİLERİ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9002089"/>
                  </a:ext>
                </a:extLst>
              </a:tr>
              <a:tr h="510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TEMEL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EĞİTİM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ORTA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ÖĞRETİM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TOPLAM</a:t>
                      </a: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2283202"/>
                  </a:ext>
                </a:extLst>
              </a:tr>
              <a:tr h="444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Öğle Yemeği Hizmeti Verilen </a:t>
                      </a:r>
                      <a:b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Taşımalı Öğrenci Sayısı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I.DÖNEM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2298923"/>
                  </a:ext>
                </a:extLst>
              </a:tr>
              <a:tr h="587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Öğle Yemeği Hizmeti Verilen </a:t>
                      </a:r>
                      <a:br>
                        <a:rPr lang="tr-T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tr-T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Taşımalı Öğrenci Sayısı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II. DÖNEM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3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1713347"/>
                  </a:ext>
                </a:extLst>
              </a:tr>
              <a:tr h="29460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GENEL TOPLAM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1.475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65" marR="35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5311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0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949634-B1DF-4554-AF7C-A29E35C741DD}" type="slidenum">
              <a:rPr lang="tr-TR" smtClean="0"/>
              <a:pPr>
                <a:defRPr/>
              </a:pPr>
              <a:t>41</a:t>
            </a:fld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0" y="957244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">
              <a:defRPr/>
            </a:pPr>
            <a:r>
              <a:rPr lang="tr-TR" sz="1800" b="1" dirty="0">
                <a:solidFill>
                  <a:schemeClr val="accent1"/>
                </a:solidFill>
              </a:rPr>
              <a:t>TAŞIMALI EĞİTİM  ve DÖNER SERMAYE MAALİYETLERİ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101"/>
            <a:ext cx="9864725" cy="975002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5508426" y="262220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13" name="Tablo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542456"/>
              </p:ext>
            </p:extLst>
          </p:nvPr>
        </p:nvGraphicFramePr>
        <p:xfrm>
          <a:off x="699639" y="1636712"/>
          <a:ext cx="8429684" cy="2009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15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933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3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514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400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Taşıma ve Yemek Maliyeti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 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TAŞIMA MALİYETİ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YEMEK MALİYETİ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TOPLAM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2021-2022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4.057.693,60 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687.994,82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4.745.688,42</a:t>
                      </a:r>
                      <a:r>
                        <a:rPr kumimoji="0" lang="tr-TR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TL</a:t>
                      </a:r>
                      <a:endParaRPr kumimoji="0" lang="tr-T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2022-2023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7.932.885,82 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791.040,25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8.723.926,07 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2023-2024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16.508.474,64 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1.587.320,50 TL(I.D)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3.222.922,50 TL (II.D)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18.095.795,14 TL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1649371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471428"/>
              </p:ext>
            </p:extLst>
          </p:nvPr>
        </p:nvGraphicFramePr>
        <p:xfrm>
          <a:off x="600912" y="3888482"/>
          <a:ext cx="8662899" cy="2346218"/>
        </p:xfrm>
        <a:graphic>
          <a:graphicData uri="http://schemas.openxmlformats.org/drawingml/2006/table">
            <a:tbl>
              <a:tblPr firstRow="1" firstCol="1" bandRow="1"/>
              <a:tblGrid>
                <a:gridCol w="533333">
                  <a:extLst>
                    <a:ext uri="{9D8B030D-6E8A-4147-A177-3AD203B41FA5}">
                      <a16:colId xmlns:a16="http://schemas.microsoft.com/office/drawing/2014/main" xmlns="" val="1091691815"/>
                    </a:ext>
                  </a:extLst>
                </a:gridCol>
                <a:gridCol w="2443467">
                  <a:extLst>
                    <a:ext uri="{9D8B030D-6E8A-4147-A177-3AD203B41FA5}">
                      <a16:colId xmlns:a16="http://schemas.microsoft.com/office/drawing/2014/main" xmlns="" val="397012543"/>
                    </a:ext>
                  </a:extLst>
                </a:gridCol>
                <a:gridCol w="1195402">
                  <a:extLst>
                    <a:ext uri="{9D8B030D-6E8A-4147-A177-3AD203B41FA5}">
                      <a16:colId xmlns:a16="http://schemas.microsoft.com/office/drawing/2014/main" xmlns="" val="3709657618"/>
                    </a:ext>
                  </a:extLst>
                </a:gridCol>
                <a:gridCol w="1311376">
                  <a:extLst>
                    <a:ext uri="{9D8B030D-6E8A-4147-A177-3AD203B41FA5}">
                      <a16:colId xmlns:a16="http://schemas.microsoft.com/office/drawing/2014/main" xmlns="" val="60174904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4095637678"/>
                    </a:ext>
                  </a:extLst>
                </a:gridCol>
                <a:gridCol w="2027193">
                  <a:extLst>
                    <a:ext uri="{9D8B030D-6E8A-4147-A177-3AD203B41FA5}">
                      <a16:colId xmlns:a16="http://schemas.microsoft.com/office/drawing/2014/main" xmlns="" val="3358872169"/>
                    </a:ext>
                  </a:extLst>
                </a:gridCol>
              </a:tblGrid>
              <a:tr h="802806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 </a:t>
                      </a: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YILI DÖNER SERMAYESİ OLAN KURUM </a:t>
                      </a:r>
                      <a:r>
                        <a:rPr lang="tr-TR" sz="11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GELİR-GİDER BİLANÇOSU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13263"/>
                  </a:ext>
                </a:extLst>
              </a:tr>
              <a:tr h="263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S.NO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KURUM ADI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GELİR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GİDER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 </a:t>
                      </a: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 PAYI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ÖĞRENCİ / KURSİYER SAYISI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0605677"/>
                  </a:ext>
                </a:extLst>
              </a:tr>
              <a:tr h="263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GAZİ MUSTAFA KEMAL MTAL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19.992.817,04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16.094.595,65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3.898.221,39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327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5380615"/>
                  </a:ext>
                </a:extLst>
              </a:tr>
              <a:tr h="263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KARESİ HALK EĞİTİMİ MERKEZİ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46.734,82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23.669,40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23.066,42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7651589"/>
                  </a:ext>
                </a:extLst>
              </a:tr>
              <a:tr h="263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BORSA İSTANBUL MTAL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1.876.006,89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1.813.431,36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62.575,53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4350612"/>
                  </a:ext>
                </a:extLst>
              </a:tr>
              <a:tr h="26317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TOPLAM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21.915.558,75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17.931.696,41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3.983.863,34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615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3955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3347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42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57244"/>
            <a:ext cx="9864725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2400" b="1" dirty="0">
                <a:solidFill>
                  <a:schemeClr val="accent1"/>
                </a:solidFill>
              </a:rPr>
              <a:t>ORTAÖĞRETİME GEÇİŞ (LGS)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" y="-33588"/>
            <a:ext cx="9864725" cy="97500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10" name="Tablo 9"/>
          <p:cNvGraphicFramePr>
            <a:graphicFrameLocks noGrp="1"/>
          </p:cNvGraphicFramePr>
          <p:nvPr/>
        </p:nvGraphicFramePr>
        <p:xfrm>
          <a:off x="1043930" y="1840194"/>
          <a:ext cx="8100236" cy="1338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059">
                  <a:extLst>
                    <a:ext uri="{9D8B030D-6E8A-4147-A177-3AD203B41FA5}">
                      <a16:colId xmlns="" xmlns:a16="http://schemas.microsoft.com/office/drawing/2014/main" val="2462925831"/>
                    </a:ext>
                  </a:extLst>
                </a:gridCol>
                <a:gridCol w="2025059">
                  <a:extLst>
                    <a:ext uri="{9D8B030D-6E8A-4147-A177-3AD203B41FA5}">
                      <a16:colId xmlns="" xmlns:a16="http://schemas.microsoft.com/office/drawing/2014/main" val="925398874"/>
                    </a:ext>
                  </a:extLst>
                </a:gridCol>
                <a:gridCol w="2025059">
                  <a:extLst>
                    <a:ext uri="{9D8B030D-6E8A-4147-A177-3AD203B41FA5}">
                      <a16:colId xmlns="" xmlns:a16="http://schemas.microsoft.com/office/drawing/2014/main" val="1748037586"/>
                    </a:ext>
                  </a:extLst>
                </a:gridCol>
                <a:gridCol w="2025059">
                  <a:extLst>
                    <a:ext uri="{9D8B030D-6E8A-4147-A177-3AD203B41FA5}">
                      <a16:colId xmlns="" xmlns:a16="http://schemas.microsoft.com/office/drawing/2014/main" val="1884045148"/>
                    </a:ext>
                  </a:extLst>
                </a:gridCol>
              </a:tblGrid>
              <a:tr h="440569"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KATILIM ORANI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369290"/>
                  </a:ext>
                </a:extLst>
              </a:tr>
              <a:tr h="440569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3386448"/>
                  </a:ext>
                </a:extLst>
              </a:tr>
              <a:tr h="440569">
                <a:tc>
                  <a:txBody>
                    <a:bodyPr/>
                    <a:lstStyle/>
                    <a:p>
                      <a:r>
                        <a:rPr lang="tr-TR" dirty="0"/>
                        <a:t>KARESİ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% </a:t>
                      </a:r>
                      <a:r>
                        <a:rPr lang="tr-TR" sz="2000" b="1" dirty="0"/>
                        <a:t>95,15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% </a:t>
                      </a:r>
                      <a:r>
                        <a:rPr lang="tr-TR" sz="2000" b="1" dirty="0"/>
                        <a:t>95,23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% </a:t>
                      </a:r>
                      <a:r>
                        <a:rPr lang="tr-TR" b="1" dirty="0"/>
                        <a:t>92,32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3220203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/>
        </p:nvGraphicFramePr>
        <p:xfrm>
          <a:off x="1015688" y="4083268"/>
          <a:ext cx="8100236" cy="1338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059">
                  <a:extLst>
                    <a:ext uri="{9D8B030D-6E8A-4147-A177-3AD203B41FA5}">
                      <a16:colId xmlns="" xmlns:a16="http://schemas.microsoft.com/office/drawing/2014/main" val="2462925831"/>
                    </a:ext>
                  </a:extLst>
                </a:gridCol>
                <a:gridCol w="2025059">
                  <a:extLst>
                    <a:ext uri="{9D8B030D-6E8A-4147-A177-3AD203B41FA5}">
                      <a16:colId xmlns="" xmlns:a16="http://schemas.microsoft.com/office/drawing/2014/main" val="925398874"/>
                    </a:ext>
                  </a:extLst>
                </a:gridCol>
                <a:gridCol w="2025059">
                  <a:extLst>
                    <a:ext uri="{9D8B030D-6E8A-4147-A177-3AD203B41FA5}">
                      <a16:colId xmlns="" xmlns:a16="http://schemas.microsoft.com/office/drawing/2014/main" val="1748037586"/>
                    </a:ext>
                  </a:extLst>
                </a:gridCol>
                <a:gridCol w="2025059">
                  <a:extLst>
                    <a:ext uri="{9D8B030D-6E8A-4147-A177-3AD203B41FA5}">
                      <a16:colId xmlns="" xmlns:a16="http://schemas.microsoft.com/office/drawing/2014/main" val="1884045148"/>
                    </a:ext>
                  </a:extLst>
                </a:gridCol>
              </a:tblGrid>
              <a:tr h="440569"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/>
                        <a:t>PUAN ORTALAMALARI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5808318"/>
                  </a:ext>
                </a:extLst>
              </a:tr>
              <a:tr h="440569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3386448"/>
                  </a:ext>
                </a:extLst>
              </a:tr>
              <a:tr h="440569">
                <a:tc>
                  <a:txBody>
                    <a:bodyPr/>
                    <a:lstStyle/>
                    <a:p>
                      <a:r>
                        <a:rPr lang="tr-TR" dirty="0"/>
                        <a:t>KARESİ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288,25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316,46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329,20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3220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97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43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57244"/>
            <a:ext cx="9864725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2400" b="1" dirty="0">
                <a:solidFill>
                  <a:schemeClr val="accent1"/>
                </a:solidFill>
              </a:rPr>
              <a:t>ORTAÖĞRETİME GEÇİŞ (LGS)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" y="-33588"/>
            <a:ext cx="9864725" cy="97500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"/>
          <a:stretch/>
        </p:blipFill>
        <p:spPr>
          <a:xfrm>
            <a:off x="1728004" y="1728242"/>
            <a:ext cx="6408712" cy="381642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177294" y="5857801"/>
            <a:ext cx="77909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puanı hesaplanan toplam 2067 öğrencimizden </a:t>
            </a:r>
            <a:r>
              <a:rPr lang="tr-TR" b="1" u="sng" dirty="0"/>
              <a:t>35 öğrencimiz %1’lik dilime </a:t>
            </a:r>
            <a:r>
              <a:rPr lang="tr-TR" dirty="0"/>
              <a:t>girmiştir.</a:t>
            </a:r>
          </a:p>
        </p:txBody>
      </p:sp>
    </p:spTree>
    <p:extLst>
      <p:ext uri="{BB962C8B-B14F-4D97-AF65-F5344CB8AC3E}">
        <p14:creationId xmlns:p14="http://schemas.microsoft.com/office/powerpoint/2010/main" val="17298553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44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57244"/>
            <a:ext cx="9864725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2400" b="1" dirty="0">
                <a:solidFill>
                  <a:schemeClr val="accent1"/>
                </a:solidFill>
              </a:rPr>
              <a:t>ORTAÖĞRETİME GEÇİŞ (LGS)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" y="-33588"/>
            <a:ext cx="9864725" cy="97500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034" y="1728241"/>
            <a:ext cx="6336704" cy="455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748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45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873692"/>
            <a:ext cx="9864725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2400" b="1" dirty="0">
                <a:solidFill>
                  <a:schemeClr val="accent1"/>
                </a:solidFill>
              </a:rPr>
              <a:t>YÜKSEKÖĞRETİME GEÇİŞ (YKS)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" y="-33588"/>
            <a:ext cx="9864725" cy="97500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12" name="Tablo 11"/>
          <p:cNvGraphicFramePr>
            <a:graphicFrameLocks noGrp="1"/>
          </p:cNvGraphicFramePr>
          <p:nvPr/>
        </p:nvGraphicFramePr>
        <p:xfrm>
          <a:off x="1075080" y="1641892"/>
          <a:ext cx="7714555" cy="1779881"/>
        </p:xfrm>
        <a:graphic>
          <a:graphicData uri="http://schemas.openxmlformats.org/drawingml/2006/table">
            <a:tbl>
              <a:tblPr firstRow="1" bandRow="1"/>
              <a:tblGrid>
                <a:gridCol w="1542911">
                  <a:extLst>
                    <a:ext uri="{9D8B030D-6E8A-4147-A177-3AD203B41FA5}">
                      <a16:colId xmlns="" xmlns:a16="http://schemas.microsoft.com/office/drawing/2014/main" val="1916794147"/>
                    </a:ext>
                  </a:extLst>
                </a:gridCol>
                <a:gridCol w="928386">
                  <a:extLst>
                    <a:ext uri="{9D8B030D-6E8A-4147-A177-3AD203B41FA5}">
                      <a16:colId xmlns="" xmlns:a16="http://schemas.microsoft.com/office/drawing/2014/main" val="324852343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37879097"/>
                    </a:ext>
                  </a:extLst>
                </a:gridCol>
                <a:gridCol w="1828139">
                  <a:extLst>
                    <a:ext uri="{9D8B030D-6E8A-4147-A177-3AD203B41FA5}">
                      <a16:colId xmlns="" xmlns:a16="http://schemas.microsoft.com/office/drawing/2014/main" val="261177803"/>
                    </a:ext>
                  </a:extLst>
                </a:gridCol>
                <a:gridCol w="1542911">
                  <a:extLst>
                    <a:ext uri="{9D8B030D-6E8A-4147-A177-3AD203B41FA5}">
                      <a16:colId xmlns="" xmlns:a16="http://schemas.microsoft.com/office/drawing/2014/main" val="1724874902"/>
                    </a:ext>
                  </a:extLst>
                </a:gridCol>
              </a:tblGrid>
              <a:tr h="377801">
                <a:tc gridSpan="5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YILLARA GÖRE KATILIM ORANLARI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4219959"/>
                  </a:ext>
                </a:extLst>
              </a:tr>
              <a:tr h="335823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 dirty="0">
                          <a:effectLst/>
                        </a:rPr>
                        <a:t>2021</a:t>
                      </a:r>
                      <a:endParaRPr lang="tr-TR" sz="16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 dirty="0">
                          <a:effectLst/>
                        </a:rPr>
                        <a:t>2022</a:t>
                      </a:r>
                      <a:endParaRPr lang="tr-TR" sz="16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u="sng" dirty="0">
                          <a:effectLst/>
                        </a:rPr>
                        <a:t>2023</a:t>
                      </a:r>
                      <a:endParaRPr lang="tr-TR" sz="16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5522304"/>
                  </a:ext>
                </a:extLst>
              </a:tr>
              <a:tr h="33582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TYT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KARESİ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</a:rPr>
                        <a:t>96,32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</a:rPr>
                        <a:t>93,39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AÇIKLANMADI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508496"/>
                  </a:ext>
                </a:extLst>
              </a:tr>
              <a:tr h="33582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AYT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KARESİ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</a:rPr>
                        <a:t>86,59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</a:rPr>
                        <a:t>81,04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AÇIKLANMADI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2476280"/>
                  </a:ext>
                </a:extLst>
              </a:tr>
              <a:tr h="33582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YDT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KARESİ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</a:rPr>
                        <a:t>9,09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</a:rPr>
                        <a:t>9,87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AÇIKLANMADI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8180410"/>
                  </a:ext>
                </a:extLst>
              </a:tr>
            </a:tbl>
          </a:graphicData>
        </a:graphic>
      </p:graphicFrame>
      <p:graphicFrame>
        <p:nvGraphicFramePr>
          <p:cNvPr id="14" name="6 Tablo"/>
          <p:cNvGraphicFramePr>
            <a:graphicFrameLocks noGrp="1"/>
          </p:cNvGraphicFramePr>
          <p:nvPr/>
        </p:nvGraphicFramePr>
        <p:xfrm>
          <a:off x="207204" y="3990112"/>
          <a:ext cx="9450309" cy="2289795"/>
        </p:xfrm>
        <a:graphic>
          <a:graphicData uri="http://schemas.openxmlformats.org/drawingml/2006/table">
            <a:tbl>
              <a:tblPr/>
              <a:tblGrid>
                <a:gridCol w="9457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47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93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52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64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87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500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32048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YKS PUAN ORTALAMALARI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29" marR="7829" marT="7829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29" marR="7829" marT="7829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29" marR="7829" marT="7829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29" marR="7829" marT="7829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29" marR="7829" marT="7829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r-TR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29" marR="7829" marT="7829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8660441"/>
                  </a:ext>
                </a:extLst>
              </a:tr>
              <a:tr h="63765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YIL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İLÇE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TYT Puan</a:t>
                      </a:r>
                      <a:r>
                        <a:rPr lang="tr-TR" sz="16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29" marR="7829" marT="7829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Sayısal</a:t>
                      </a:r>
                      <a:r>
                        <a:rPr lang="tr-TR" sz="16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Puan 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29" marR="7829" marT="7829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Sözel</a:t>
                      </a:r>
                      <a:r>
                        <a:rPr lang="tr-TR" sz="16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Puan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29" marR="7829" marT="7829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 Eşit</a:t>
                      </a:r>
                      <a:r>
                        <a:rPr lang="tr-TR" sz="1600" b="1" i="0" u="none" strike="noStrike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Ağırlık Puan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829" marR="7829" marT="7829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YTD  Puan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1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7829" marR="7829" marT="7829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kumimoji="0" lang="tr-T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292,53 </a:t>
                      </a:r>
                      <a:endParaRPr lang="tr-TR" sz="16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kumimoji="0" lang="tr-T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326,00</a:t>
                      </a:r>
                      <a:endParaRPr lang="tr-TR" sz="16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kumimoji="0" lang="tr-T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279,14</a:t>
                      </a:r>
                      <a:endParaRPr lang="tr-TR" sz="16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kumimoji="0" lang="tr-T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297,52 </a:t>
                      </a:r>
                      <a:endParaRPr lang="tr-TR" sz="16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kumimoji="0" lang="tr-T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349,79 </a:t>
                      </a:r>
                      <a:endParaRPr lang="tr-TR" sz="16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391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2022</a:t>
                      </a:r>
                    </a:p>
                  </a:txBody>
                  <a:tcPr marL="7829" marR="7829" marT="7829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277,27</a:t>
                      </a: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245,52</a:t>
                      </a: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233,91</a:t>
                      </a: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244,31</a:t>
                      </a: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302,02</a:t>
                      </a: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99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2023</a:t>
                      </a:r>
                    </a:p>
                  </a:txBody>
                  <a:tcPr marL="7829" marR="7829" marT="7829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rtl="0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KARESİ</a:t>
                      </a:r>
                    </a:p>
                  </a:txBody>
                  <a:tcPr marL="7829" marR="7829" marT="7829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333,46</a:t>
                      </a: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313,19</a:t>
                      </a: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277,03</a:t>
                      </a: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296,08</a:t>
                      </a: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358,51</a:t>
                      </a: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0334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46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57244"/>
            <a:ext cx="9864725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2400" b="1" dirty="0">
                <a:solidFill>
                  <a:schemeClr val="accent1"/>
                </a:solidFill>
              </a:rPr>
              <a:t>YÜKSEKÖĞRETİME GEÇİŞ (YKS)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" y="-33588"/>
            <a:ext cx="9864725" cy="97500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177294" y="5857801"/>
            <a:ext cx="77909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YKS’de</a:t>
            </a:r>
            <a:r>
              <a:rPr lang="tr-TR" dirty="0"/>
              <a:t> puanı hesaplanan toplam 1999 öğrencimizden </a:t>
            </a:r>
            <a:r>
              <a:rPr lang="tr-TR" b="1" u="sng" dirty="0"/>
              <a:t>86 öğrencimiz 500-550 arası puan </a:t>
            </a:r>
            <a:r>
              <a:rPr lang="tr-TR" b="1" dirty="0"/>
              <a:t>almıştır.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r="5392"/>
          <a:stretch/>
        </p:blipFill>
        <p:spPr>
          <a:xfrm rot="5400000">
            <a:off x="2952827" y="-131601"/>
            <a:ext cx="4325952" cy="77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532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47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57244"/>
            <a:ext cx="9864725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2400" b="1" dirty="0">
                <a:solidFill>
                  <a:schemeClr val="accent1"/>
                </a:solidFill>
              </a:rPr>
              <a:t>YÜKSEKÖĞRETİME GEÇİŞ (YKS)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" y="-33588"/>
            <a:ext cx="9864725" cy="97500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11" name="Tablo 10"/>
          <p:cNvGraphicFramePr>
            <a:graphicFrameLocks noGrp="1"/>
          </p:cNvGraphicFramePr>
          <p:nvPr/>
        </p:nvGraphicFramePr>
        <p:xfrm>
          <a:off x="539874" y="2461071"/>
          <a:ext cx="9059580" cy="2215627"/>
        </p:xfrm>
        <a:graphic>
          <a:graphicData uri="http://schemas.openxmlformats.org/drawingml/2006/table">
            <a:tbl>
              <a:tblPr firstRow="1" bandRow="1"/>
              <a:tblGrid>
                <a:gridCol w="5192879">
                  <a:extLst>
                    <a:ext uri="{9D8B030D-6E8A-4147-A177-3AD203B41FA5}">
                      <a16:colId xmlns="" xmlns:a16="http://schemas.microsoft.com/office/drawing/2014/main" val="2953351678"/>
                    </a:ext>
                  </a:extLst>
                </a:gridCol>
                <a:gridCol w="1326277">
                  <a:extLst>
                    <a:ext uri="{9D8B030D-6E8A-4147-A177-3AD203B41FA5}">
                      <a16:colId xmlns="" xmlns:a16="http://schemas.microsoft.com/office/drawing/2014/main" val="1740626530"/>
                    </a:ext>
                  </a:extLst>
                </a:gridCol>
                <a:gridCol w="1249171">
                  <a:extLst>
                    <a:ext uri="{9D8B030D-6E8A-4147-A177-3AD203B41FA5}">
                      <a16:colId xmlns="" xmlns:a16="http://schemas.microsoft.com/office/drawing/2014/main" val="1322914581"/>
                    </a:ext>
                  </a:extLst>
                </a:gridCol>
                <a:gridCol w="1291253">
                  <a:extLst>
                    <a:ext uri="{9D8B030D-6E8A-4147-A177-3AD203B41FA5}">
                      <a16:colId xmlns="" xmlns:a16="http://schemas.microsoft.com/office/drawing/2014/main" val="757023442"/>
                    </a:ext>
                  </a:extLst>
                </a:gridCol>
              </a:tblGrid>
              <a:tr h="486241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tr-TR" dirty="0"/>
                        <a:t>Yerleşilen Okul Adı/Yıl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tr-TR" dirty="0"/>
                        <a:t>2021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tr-TR" dirty="0"/>
                        <a:t>2022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tr-TR" dirty="0"/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5956780"/>
                  </a:ext>
                </a:extLst>
              </a:tr>
              <a:tr h="63107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tr-TR" b="1" dirty="0"/>
                        <a:t>4</a:t>
                      </a:r>
                      <a:r>
                        <a:rPr lang="tr-TR" b="1" baseline="0" dirty="0"/>
                        <a:t> Yıllık Lisans</a:t>
                      </a:r>
                      <a:endParaRPr lang="tr-TR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tr-TR" b="1" dirty="0"/>
                        <a:t>588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tr-TR" b="1" dirty="0"/>
                        <a:t>798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872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1934824"/>
                  </a:ext>
                </a:extLst>
              </a:tr>
              <a:tr h="60813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tr-TR" b="1" dirty="0"/>
                        <a:t>2</a:t>
                      </a:r>
                      <a:r>
                        <a:rPr lang="tr-TR" b="1" baseline="0" dirty="0"/>
                        <a:t> Yıllık Ön Lisans</a:t>
                      </a:r>
                      <a:endParaRPr lang="tr-TR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tr-TR" b="1" dirty="0"/>
                        <a:t>318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tr-TR" b="1" dirty="0"/>
                        <a:t>331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302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7282796"/>
                  </a:ext>
                </a:extLst>
              </a:tr>
              <a:tr h="49018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</a:rPr>
                        <a:t>                                 Genel Toplam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906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tr-TR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1129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1174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83C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77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8360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48</a:t>
            </a:fld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6" name="AutoShape 2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8" name="Picture 6" descr="C:\Users\WorkComputerUser\Desktop\ind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74" y="5953959"/>
            <a:ext cx="1223209" cy="68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5508426" y="201018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sp>
        <p:nvSpPr>
          <p:cNvPr id="11" name="5 Dikdörtgen"/>
          <p:cNvSpPr/>
          <p:nvPr/>
        </p:nvSpPr>
        <p:spPr>
          <a:xfrm>
            <a:off x="0" y="904442"/>
            <a:ext cx="9864725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rebuchet MS"/>
              </a:rPr>
              <a:t>      PROJELER (</a:t>
            </a:r>
            <a:r>
              <a:rPr lang="tr-TR" sz="3600" b="1" dirty="0" err="1">
                <a:solidFill>
                  <a:prstClr val="black"/>
                </a:solidFill>
                <a:latin typeface="Trebuchet MS"/>
              </a:rPr>
              <a:t>eTwinning</a:t>
            </a:r>
            <a:r>
              <a:rPr lang="tr-TR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rebuchet MS"/>
              </a:rPr>
              <a:t>)</a:t>
            </a:r>
          </a:p>
        </p:txBody>
      </p:sp>
      <p:sp>
        <p:nvSpPr>
          <p:cNvPr id="13" name="İçerik Yer Tutucusu 14">
            <a:extLst>
              <a:ext uri="{FF2B5EF4-FFF2-40B4-BE49-F238E27FC236}">
                <a16:creationId xmlns="" xmlns:a16="http://schemas.microsoft.com/office/drawing/2014/main" id="{332377DD-4AB0-4699-832B-17721A95A29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04820" y="1656234"/>
            <a:ext cx="8208912" cy="4464496"/>
          </a:xfrm>
          <a:prstGeom prst="rect">
            <a:avLst/>
          </a:prstGeom>
        </p:spPr>
        <p:txBody>
          <a:bodyPr/>
          <a:lstStyle/>
          <a:p>
            <a:pPr marL="0" lvl="0" indent="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None/>
            </a:pPr>
            <a:endParaRPr lang="tr-TR" sz="2000" dirty="0">
              <a:solidFill>
                <a:prstClr val="black"/>
              </a:solidFill>
              <a:latin typeface="Trebuchet MS"/>
            </a:endParaRP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</a:pPr>
            <a:r>
              <a:rPr lang="tr-TR" sz="2000" b="1" u="sng" dirty="0">
                <a:solidFill>
                  <a:prstClr val="black"/>
                </a:solidFill>
                <a:latin typeface="Trebuchet MS"/>
              </a:rPr>
              <a:t>2021-2022 Yılı Kalite Etiketi Durumu</a:t>
            </a:r>
          </a:p>
          <a:p>
            <a:pPr marL="0" lvl="0" indent="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None/>
            </a:pPr>
            <a:endParaRPr lang="tr-TR" sz="2000" dirty="0">
              <a:solidFill>
                <a:prstClr val="black"/>
              </a:solidFill>
              <a:latin typeface="Trebuchet MS"/>
            </a:endParaRP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prstClr val="black"/>
                </a:solidFill>
                <a:latin typeface="Trebuchet MS"/>
              </a:rPr>
              <a:t>14</a:t>
            </a:r>
            <a:r>
              <a:rPr lang="tr-TR" sz="2000" dirty="0">
                <a:solidFill>
                  <a:prstClr val="black"/>
                </a:solidFill>
                <a:latin typeface="Trebuchet MS"/>
              </a:rPr>
              <a:t> okulumuz</a:t>
            </a:r>
            <a:r>
              <a:rPr lang="tr-TR" sz="2000" b="1" dirty="0">
                <a:solidFill>
                  <a:prstClr val="black"/>
                </a:solidFill>
                <a:latin typeface="Trebuchet MS"/>
              </a:rPr>
              <a:t>  </a:t>
            </a:r>
            <a:r>
              <a:rPr lang="tr-TR" sz="2000" b="1" dirty="0" err="1">
                <a:solidFill>
                  <a:prstClr val="black"/>
                </a:solidFill>
                <a:latin typeface="Trebuchet MS"/>
              </a:rPr>
              <a:t>eTwinning</a:t>
            </a:r>
            <a:r>
              <a:rPr lang="tr-TR" sz="2000" b="1" dirty="0">
                <a:solidFill>
                  <a:prstClr val="black"/>
                </a:solidFill>
                <a:latin typeface="Trebuchet MS"/>
              </a:rPr>
              <a:t> Okulu </a:t>
            </a:r>
            <a:r>
              <a:rPr lang="tr-TR" sz="2000" dirty="0">
                <a:solidFill>
                  <a:prstClr val="black"/>
                </a:solidFill>
                <a:latin typeface="Trebuchet MS"/>
              </a:rPr>
              <a:t>olmuştur. </a:t>
            </a: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</a:pPr>
            <a:endParaRPr lang="tr-TR" sz="2000" dirty="0">
              <a:solidFill>
                <a:prstClr val="black"/>
              </a:solidFill>
              <a:latin typeface="Trebuchet MS"/>
            </a:endParaRP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prstClr val="black"/>
                </a:solidFill>
                <a:latin typeface="Trebuchet MS"/>
              </a:rPr>
              <a:t>31 </a:t>
            </a:r>
            <a:r>
              <a:rPr lang="tr-TR" sz="2000" dirty="0">
                <a:solidFill>
                  <a:prstClr val="black"/>
                </a:solidFill>
                <a:latin typeface="Trebuchet MS"/>
              </a:rPr>
              <a:t>projemiz  </a:t>
            </a:r>
            <a:r>
              <a:rPr lang="tr-TR" sz="2000" b="1" dirty="0">
                <a:solidFill>
                  <a:prstClr val="black"/>
                </a:solidFill>
                <a:latin typeface="Trebuchet MS"/>
              </a:rPr>
              <a:t>Avrupa Kalite Etiketi, </a:t>
            </a: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</a:pPr>
            <a:endParaRPr lang="tr-TR" sz="2000" b="1" dirty="0">
              <a:solidFill>
                <a:prstClr val="black"/>
              </a:solidFill>
              <a:latin typeface="Trebuchet MS"/>
            </a:endParaRP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prstClr val="black"/>
                </a:solidFill>
                <a:latin typeface="Trebuchet MS"/>
              </a:rPr>
              <a:t>95 </a:t>
            </a:r>
            <a:r>
              <a:rPr lang="tr-TR" sz="2000" dirty="0">
                <a:solidFill>
                  <a:prstClr val="black"/>
                </a:solidFill>
                <a:latin typeface="Trebuchet MS"/>
              </a:rPr>
              <a:t>projemiz</a:t>
            </a:r>
            <a:r>
              <a:rPr lang="tr-TR" sz="2000" b="1" dirty="0">
                <a:solidFill>
                  <a:prstClr val="black"/>
                </a:solidFill>
                <a:latin typeface="Trebuchet MS"/>
              </a:rPr>
              <a:t> Ulusal Kalite Etiketi</a:t>
            </a:r>
            <a:r>
              <a:rPr lang="tr-TR" sz="2000" dirty="0">
                <a:solidFill>
                  <a:prstClr val="black"/>
                </a:solidFill>
                <a:latin typeface="Trebuchet MS"/>
              </a:rPr>
              <a:t> almıştır. </a:t>
            </a: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</a:pPr>
            <a:endParaRPr lang="tr-TR" sz="2000" dirty="0">
              <a:solidFill>
                <a:prstClr val="black"/>
              </a:solidFill>
              <a:latin typeface="Trebuchet MS"/>
            </a:endParaRP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</a:pPr>
            <a:endParaRPr lang="tr-TR" sz="2000" dirty="0">
              <a:solidFill>
                <a:prstClr val="black"/>
              </a:solidFill>
              <a:latin typeface="Trebuchet MS"/>
            </a:endParaRP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prstClr val="black"/>
                </a:solidFill>
                <a:latin typeface="Trebuchet MS"/>
              </a:rPr>
              <a:t>2022-2023 Eğitim- öğretim yılında toplam </a:t>
            </a:r>
            <a:r>
              <a:rPr lang="tr-TR" sz="2000" b="1" dirty="0">
                <a:solidFill>
                  <a:srgbClr val="FF0000"/>
                </a:solidFill>
                <a:latin typeface="Trebuchet MS"/>
              </a:rPr>
              <a:t>69</a:t>
            </a:r>
            <a:r>
              <a:rPr lang="tr-TR" sz="2000" dirty="0">
                <a:solidFill>
                  <a:srgbClr val="FF0000"/>
                </a:solidFill>
                <a:latin typeface="Trebuchet MS"/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latin typeface="Trebuchet MS"/>
              </a:rPr>
              <a:t>eTwinning</a:t>
            </a:r>
            <a:r>
              <a:rPr lang="tr-TR" sz="2000" b="1" dirty="0">
                <a:solidFill>
                  <a:srgbClr val="FF0000"/>
                </a:solidFill>
                <a:latin typeface="Trebuchet MS"/>
              </a:rPr>
              <a:t> Projesi </a:t>
            </a:r>
            <a:r>
              <a:rPr lang="tr-TR" sz="2000" dirty="0">
                <a:solidFill>
                  <a:prstClr val="black"/>
                </a:solidFill>
                <a:latin typeface="Trebuchet MS"/>
              </a:rPr>
              <a:t>yürütülmüş olup Kalite Etiketi durumu henüz açıklanmamıştır.</a:t>
            </a: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</a:pPr>
            <a:endParaRPr lang="tr-TR" sz="2000" dirty="0">
              <a:solidFill>
                <a:prstClr val="black"/>
              </a:solidFill>
              <a:latin typeface="Trebuchet MS"/>
            </a:endParaRPr>
          </a:p>
          <a:p>
            <a:pPr marL="285750" lvl="0" indent="-285750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</a:pPr>
            <a:endParaRPr lang="tr-TR" sz="2000" dirty="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87969433"/>
      </p:ext>
    </p:extLst>
  </p:cSld>
  <p:clrMapOvr>
    <a:masterClrMapping/>
  </p:clrMapOvr>
  <p:transition spd="med" advClick="0"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49</a:t>
            </a:fld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6" name="AutoShape 2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7" name="Picture 5" descr="C:\Users\WorkComputerUser\Desktop\indi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100" y="6689469"/>
            <a:ext cx="1499499" cy="42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5508426" y="201018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10" y="1575361"/>
            <a:ext cx="9312155" cy="2335424"/>
          </a:xfrm>
          <a:prstGeom prst="rect">
            <a:avLst/>
          </a:prstGeom>
        </p:spPr>
      </p:pic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02889"/>
              </p:ext>
            </p:extLst>
          </p:nvPr>
        </p:nvGraphicFramePr>
        <p:xfrm>
          <a:off x="293693" y="3967699"/>
          <a:ext cx="9291572" cy="860025"/>
        </p:xfrm>
        <a:graphic>
          <a:graphicData uri="http://schemas.openxmlformats.org/drawingml/2006/table">
            <a:tbl>
              <a:tblPr firstRow="1" firstCol="1" bandRow="1"/>
              <a:tblGrid>
                <a:gridCol w="4528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669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76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341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5031">
                <a:tc gridSpan="4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2023 YILI ERASMUS+ KA-122</a:t>
                      </a:r>
                      <a:r>
                        <a:rPr lang="tr-TR" sz="1800" b="1" i="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8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OKUL</a:t>
                      </a:r>
                      <a:r>
                        <a:rPr lang="tr-TR" sz="1800" b="1" i="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EĞİTİMİ SONUÇLARI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FCBEF"/>
                      </a:solidFill>
                    </a:lnL>
                    <a:lnR w="12700" cmpd="sng">
                      <a:solidFill>
                        <a:srgbClr val="5FCBEF"/>
                      </a:solidFill>
                    </a:lnR>
                    <a:lnT w="12700" cmpd="sng">
                      <a:solidFill>
                        <a:srgbClr val="5FCBEF"/>
                      </a:solidFill>
                    </a:lnT>
                    <a:lnB w="25400" cmpd="sng">
                      <a:solidFill>
                        <a:srgbClr val="5FCB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578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u="sng" dirty="0">
                          <a:effectLst/>
                          <a:latin typeface="+mn-lt"/>
                        </a:rPr>
                        <a:t>OKUL /KURUM ADI</a:t>
                      </a:r>
                      <a:endParaRPr lang="tr-T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FCBEF"/>
                      </a:solidFill>
                    </a:lnL>
                    <a:lnR w="12700" cmpd="sng">
                      <a:solidFill>
                        <a:srgbClr val="5FCBEF"/>
                      </a:solidFill>
                    </a:lnR>
                    <a:lnT w="25400" cmpd="sng">
                      <a:solidFill>
                        <a:srgbClr val="5FCBEF"/>
                      </a:solidFill>
                    </a:lnT>
                    <a:lnB w="12700" cmpd="sng">
                      <a:solidFill>
                        <a:srgbClr val="5FCB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u="sng" dirty="0">
                          <a:effectLst/>
                          <a:latin typeface="+mn-lt"/>
                        </a:rPr>
                        <a:t>PROJE TÜRÜ</a:t>
                      </a:r>
                      <a:endParaRPr lang="tr-T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FCBEF"/>
                      </a:solidFill>
                    </a:lnL>
                    <a:lnR w="12700" cmpd="sng">
                      <a:solidFill>
                        <a:srgbClr val="5FCBEF"/>
                      </a:solidFill>
                    </a:lnR>
                    <a:lnT w="25400" cmpd="sng">
                      <a:solidFill>
                        <a:srgbClr val="5FCBEF"/>
                      </a:solidFill>
                    </a:lnT>
                    <a:lnB w="12700" cmpd="sng">
                      <a:solidFill>
                        <a:srgbClr val="5FCB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u="sng" dirty="0">
                          <a:effectLst/>
                          <a:latin typeface="+mn-lt"/>
                        </a:rPr>
                        <a:t>HİBE MİKTARI (EURO)</a:t>
                      </a:r>
                      <a:endParaRPr lang="tr-T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FCBEF"/>
                      </a:solidFill>
                    </a:lnL>
                    <a:lnR w="12700" cmpd="sng">
                      <a:solidFill>
                        <a:srgbClr val="5FCBEF"/>
                      </a:solidFill>
                    </a:lnR>
                    <a:lnT w="25400" cmpd="sng">
                      <a:solidFill>
                        <a:srgbClr val="5FCBEF"/>
                      </a:solidFill>
                    </a:lnT>
                    <a:lnB w="12700" cmpd="sng">
                      <a:solidFill>
                        <a:srgbClr val="5FCB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27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5FCBEF"/>
                      </a:solidFill>
                    </a:lnL>
                    <a:lnR w="12700" cmpd="sng">
                      <a:solidFill>
                        <a:srgbClr val="5FCBEF"/>
                      </a:solidFill>
                    </a:lnR>
                    <a:lnT w="12700" cmpd="sng">
                      <a:solidFill>
                        <a:srgbClr val="5FCBEF"/>
                      </a:solidFill>
                    </a:lnT>
                    <a:lnB w="12700" cmpd="sng">
                      <a:solidFill>
                        <a:srgbClr val="5FCB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ALBAY C.TAYYAR NURAN OĞUZ ANADOLU LİSESİ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5FCBEF"/>
                      </a:solidFill>
                    </a:lnL>
                    <a:lnR w="12700" cmpd="sng">
                      <a:solidFill>
                        <a:srgbClr val="5FCBEF"/>
                      </a:solidFill>
                    </a:lnR>
                    <a:lnT w="12700" cmpd="sng">
                      <a:solidFill>
                        <a:srgbClr val="5FCBEF"/>
                      </a:solidFill>
                    </a:lnT>
                    <a:lnB w="12700" cmpd="sng">
                      <a:solidFill>
                        <a:srgbClr val="5FCB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KA-122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FCBEF"/>
                      </a:solidFill>
                    </a:lnL>
                    <a:lnR w="12700" cmpd="sng">
                      <a:solidFill>
                        <a:srgbClr val="5FCBEF"/>
                      </a:solidFill>
                    </a:lnR>
                    <a:lnT w="12700" cmpd="sng">
                      <a:solidFill>
                        <a:srgbClr val="5FCBEF"/>
                      </a:solidFill>
                    </a:lnT>
                    <a:lnB w="12700" cmpd="sng">
                      <a:solidFill>
                        <a:srgbClr val="5FCB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Trebuchet MS"/>
                          <a:ea typeface="+mn-ea"/>
                          <a:cs typeface="+mn-cs"/>
                        </a:rPr>
                        <a:t>44.604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FCBEF"/>
                      </a:solidFill>
                    </a:lnL>
                    <a:lnR w="12700" cmpd="sng">
                      <a:solidFill>
                        <a:srgbClr val="5FCBEF"/>
                      </a:solidFill>
                    </a:lnR>
                    <a:lnT w="12700" cmpd="sng">
                      <a:solidFill>
                        <a:srgbClr val="5FCBEF"/>
                      </a:solidFill>
                    </a:lnT>
                    <a:lnB w="12700" cmpd="sng">
                      <a:solidFill>
                        <a:srgbClr val="5FCB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5 Dikdörtgen"/>
          <p:cNvSpPr/>
          <p:nvPr/>
        </p:nvSpPr>
        <p:spPr>
          <a:xfrm>
            <a:off x="0" y="904442"/>
            <a:ext cx="9864725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rebuchet MS"/>
              </a:rPr>
              <a:t>      PROJELER (</a:t>
            </a:r>
            <a:r>
              <a:rPr lang="tr-T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ERASMUS+</a:t>
            </a:r>
            <a:r>
              <a:rPr lang="tr-TR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rebuchet MS"/>
              </a:rPr>
              <a:t>)</a:t>
            </a:r>
          </a:p>
        </p:txBody>
      </p:sp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287842"/>
              </p:ext>
            </p:extLst>
          </p:nvPr>
        </p:nvGraphicFramePr>
        <p:xfrm>
          <a:off x="307975" y="4960976"/>
          <a:ext cx="9291572" cy="1070337"/>
        </p:xfrm>
        <a:graphic>
          <a:graphicData uri="http://schemas.openxmlformats.org/drawingml/2006/table">
            <a:tbl>
              <a:tblPr firstRow="1" firstCol="1" bandRow="1"/>
              <a:tblGrid>
                <a:gridCol w="4528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669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76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341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5031">
                <a:tc gridSpan="4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2023 YILI ERASMUS+ KA-122 MESLEKİ</a:t>
                      </a:r>
                      <a:r>
                        <a:rPr lang="tr-TR" sz="1800" b="1" i="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EĞİTİMİ SONUÇLARI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FCBEF"/>
                      </a:solidFill>
                    </a:lnL>
                    <a:lnR w="12700" cmpd="sng">
                      <a:solidFill>
                        <a:srgbClr val="5FCBEF"/>
                      </a:solidFill>
                    </a:lnR>
                    <a:lnT w="12700" cmpd="sng">
                      <a:solidFill>
                        <a:srgbClr val="5FCBEF"/>
                      </a:solidFill>
                    </a:lnT>
                    <a:lnB w="25400" cmpd="sng">
                      <a:solidFill>
                        <a:srgbClr val="5FCB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578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u="sng" dirty="0">
                          <a:effectLst/>
                          <a:latin typeface="+mn-lt"/>
                        </a:rPr>
                        <a:t>OKUL /KURUM ADI</a:t>
                      </a:r>
                      <a:endParaRPr lang="tr-T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FCBEF"/>
                      </a:solidFill>
                    </a:lnL>
                    <a:lnR w="12700" cmpd="sng">
                      <a:solidFill>
                        <a:srgbClr val="5FCBEF"/>
                      </a:solidFill>
                    </a:lnR>
                    <a:lnT w="25400" cmpd="sng">
                      <a:solidFill>
                        <a:srgbClr val="5FCBEF"/>
                      </a:solidFill>
                    </a:lnT>
                    <a:lnB w="12700" cmpd="sng">
                      <a:solidFill>
                        <a:srgbClr val="5FCB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u="sng" dirty="0">
                          <a:effectLst/>
                          <a:latin typeface="+mn-lt"/>
                        </a:rPr>
                        <a:t>PROJE TÜRÜ</a:t>
                      </a:r>
                      <a:endParaRPr lang="tr-T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FCBEF"/>
                      </a:solidFill>
                    </a:lnL>
                    <a:lnR w="12700" cmpd="sng">
                      <a:solidFill>
                        <a:srgbClr val="5FCBEF"/>
                      </a:solidFill>
                    </a:lnR>
                    <a:lnT w="25400" cmpd="sng">
                      <a:solidFill>
                        <a:srgbClr val="5FCBEF"/>
                      </a:solidFill>
                    </a:lnT>
                    <a:lnB w="12700" cmpd="sng">
                      <a:solidFill>
                        <a:srgbClr val="5FCB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u="sng" dirty="0">
                          <a:effectLst/>
                          <a:latin typeface="+mn-lt"/>
                        </a:rPr>
                        <a:t>HİBE MİKTARI (EURO)</a:t>
                      </a:r>
                      <a:endParaRPr lang="tr-T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FCBEF"/>
                      </a:solidFill>
                    </a:lnL>
                    <a:lnR w="12700" cmpd="sng">
                      <a:solidFill>
                        <a:srgbClr val="5FCBEF"/>
                      </a:solidFill>
                    </a:lnR>
                    <a:lnT w="25400" cmpd="sng">
                      <a:solidFill>
                        <a:srgbClr val="5FCBEF"/>
                      </a:solidFill>
                    </a:lnT>
                    <a:lnB w="12700" cmpd="sng">
                      <a:solidFill>
                        <a:srgbClr val="5FCB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27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b="1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5FCBEF"/>
                      </a:solidFill>
                    </a:lnL>
                    <a:lnR w="12700" cmpd="sng">
                      <a:solidFill>
                        <a:srgbClr val="5FCBEF"/>
                      </a:solidFill>
                    </a:lnR>
                    <a:lnT w="12700" cmpd="sng">
                      <a:solidFill>
                        <a:srgbClr val="5FCBEF"/>
                      </a:solidFill>
                    </a:lnT>
                    <a:lnB w="12700" cmpd="sng">
                      <a:solidFill>
                        <a:srgbClr val="5FCB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FİRDEVS HATTATOĞLU ÖZEL EĞİTİM VE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MESLEKİ EĞİTİM MERKEZİ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5FCBEF"/>
                      </a:solidFill>
                    </a:lnL>
                    <a:lnR w="12700" cmpd="sng">
                      <a:solidFill>
                        <a:srgbClr val="5FCBEF"/>
                      </a:solidFill>
                    </a:lnR>
                    <a:lnT w="12700" cmpd="sng">
                      <a:solidFill>
                        <a:srgbClr val="5FCBEF"/>
                      </a:solidFill>
                    </a:lnT>
                    <a:lnB w="12700" cmpd="sng">
                      <a:solidFill>
                        <a:srgbClr val="5FCB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KA-122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5FCBEF"/>
                      </a:solidFill>
                    </a:lnL>
                    <a:lnR w="12700" cmpd="sng">
                      <a:solidFill>
                        <a:srgbClr val="5FCBEF"/>
                      </a:solidFill>
                    </a:lnR>
                    <a:lnT w="12700" cmpd="sng">
                      <a:solidFill>
                        <a:srgbClr val="5FCBEF"/>
                      </a:solidFill>
                    </a:lnT>
                    <a:lnB w="12700" cmpd="sng">
                      <a:solidFill>
                        <a:srgbClr val="5FCB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8335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667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4500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93340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416751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9001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38345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866803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43.566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5FCBEF"/>
                      </a:solidFill>
                    </a:lnL>
                    <a:lnR w="12700" cmpd="sng">
                      <a:solidFill>
                        <a:srgbClr val="5FCBEF"/>
                      </a:solidFill>
                    </a:lnR>
                    <a:lnT w="12700" cmpd="sng">
                      <a:solidFill>
                        <a:srgbClr val="5FCBEF"/>
                      </a:solidFill>
                    </a:lnT>
                    <a:lnB w="12700" cmpd="sng">
                      <a:solidFill>
                        <a:srgbClr val="5FCBE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Metin kutusu 16"/>
          <p:cNvSpPr txBox="1"/>
          <p:nvPr/>
        </p:nvSpPr>
        <p:spPr>
          <a:xfrm>
            <a:off x="279112" y="6104694"/>
            <a:ext cx="917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NOT: Türkiye Ulusal Ajansın açıkladığı sonuçlara göre ilimizden hibe almaya hak kazanan </a:t>
            </a:r>
          </a:p>
          <a:p>
            <a:r>
              <a:rPr lang="tr-TR" sz="1600" dirty="0"/>
              <a:t>3 projeden 2’si ilçemize aittir. İlçemiz bu sayede 88.170 Euro hibe almaya hak kazanmıştır.</a:t>
            </a:r>
          </a:p>
        </p:txBody>
      </p:sp>
    </p:spTree>
    <p:extLst>
      <p:ext uri="{BB962C8B-B14F-4D97-AF65-F5344CB8AC3E}">
        <p14:creationId xmlns:p14="http://schemas.microsoft.com/office/powerpoint/2010/main" val="2662319620"/>
      </p:ext>
    </p:extLst>
  </p:cSld>
  <p:clrMapOvr>
    <a:masterClrMapping/>
  </p:clrMapOvr>
  <p:transition spd="med" advClick="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5</a:t>
            </a:fld>
            <a:endParaRPr lang="tr-T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23850" y="4330870"/>
            <a:ext cx="8894792" cy="272596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sz="2800" b="1" dirty="0">
                <a:solidFill>
                  <a:srgbClr val="FF0000"/>
                </a:solidFill>
              </a:rPr>
              <a:t>Karesi </a:t>
            </a:r>
            <a:r>
              <a:rPr lang="tr-TR" sz="2800" dirty="0"/>
              <a:t>2023-2024 eğitim öğretim yılında eğitim yolculuğunda </a:t>
            </a:r>
            <a:r>
              <a:rPr lang="tr-TR" sz="2800" b="1" dirty="0" smtClean="0">
                <a:solidFill>
                  <a:srgbClr val="FF0000"/>
                </a:solidFill>
              </a:rPr>
              <a:t>195</a:t>
            </a:r>
            <a:r>
              <a:rPr lang="tr-TR" sz="2800" dirty="0" smtClean="0"/>
              <a:t> okul/kurum, </a:t>
            </a:r>
            <a:r>
              <a:rPr lang="tr-TR" sz="2800" b="1" dirty="0">
                <a:solidFill>
                  <a:srgbClr val="FF0000"/>
                </a:solidFill>
              </a:rPr>
              <a:t>3.291</a:t>
            </a:r>
            <a:r>
              <a:rPr lang="tr-TR" sz="2800" dirty="0"/>
              <a:t> </a:t>
            </a:r>
            <a:r>
              <a:rPr lang="tr-TR" sz="2800" b="1" dirty="0"/>
              <a:t>(Kadrolu </a:t>
            </a:r>
            <a:r>
              <a:rPr lang="tr-TR" sz="2800" b="1" dirty="0">
                <a:solidFill>
                  <a:srgbClr val="FF0000"/>
                </a:solidFill>
              </a:rPr>
              <a:t>2.424</a:t>
            </a:r>
            <a:r>
              <a:rPr lang="tr-TR" sz="2800" b="1" dirty="0"/>
              <a:t>) </a:t>
            </a:r>
            <a:r>
              <a:rPr lang="tr-TR" sz="2800" dirty="0"/>
              <a:t>öğretmen, örgün eğitimde (resmi 31.852/özel 2.857) </a:t>
            </a:r>
            <a:r>
              <a:rPr lang="tr-TR" sz="2800" b="1" dirty="0">
                <a:solidFill>
                  <a:srgbClr val="FF0000"/>
                </a:solidFill>
              </a:rPr>
              <a:t>34.709</a:t>
            </a:r>
            <a:r>
              <a:rPr lang="tr-TR" sz="2800" dirty="0"/>
              <a:t>, yaygın eğitimde (Çıraklık/Halk Eğitimi) </a:t>
            </a:r>
            <a:r>
              <a:rPr lang="tr-TR" sz="2800" b="1" dirty="0">
                <a:solidFill>
                  <a:srgbClr val="FF0000"/>
                </a:solidFill>
              </a:rPr>
              <a:t>9.627</a:t>
            </a:r>
            <a:r>
              <a:rPr lang="tr-TR" sz="2800" dirty="0"/>
              <a:t> öğrenci olmak üzere toplam </a:t>
            </a:r>
            <a:r>
              <a:rPr lang="tr-TR" sz="2800" b="1" dirty="0">
                <a:solidFill>
                  <a:srgbClr val="FF0000"/>
                </a:solidFill>
              </a:rPr>
              <a:t>44.336 </a:t>
            </a:r>
            <a:r>
              <a:rPr lang="tr-TR" sz="2800" dirty="0"/>
              <a:t>öğrenci yer almıştır.</a:t>
            </a:r>
          </a:p>
        </p:txBody>
      </p:sp>
      <p:pic>
        <p:nvPicPr>
          <p:cNvPr id="6" name="Picture 6" descr="cocu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1499" y="1224186"/>
            <a:ext cx="3888432" cy="2757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8 Düz Bağlayıcı"/>
          <p:cNvCxnSpPr/>
          <p:nvPr/>
        </p:nvCxnSpPr>
        <p:spPr>
          <a:xfrm>
            <a:off x="646082" y="6456382"/>
            <a:ext cx="857256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</p:spTree>
    <p:extLst>
      <p:ext uri="{BB962C8B-B14F-4D97-AF65-F5344CB8AC3E}">
        <p14:creationId xmlns:p14="http://schemas.microsoft.com/office/powerpoint/2010/main" val="3883929092"/>
      </p:ext>
    </p:extLst>
  </p:cSld>
  <p:clrMapOvr>
    <a:masterClrMapping/>
  </p:clrMapOvr>
  <p:transition spd="med" advClick="0" advTm="6000"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50</a:t>
            </a:fld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6" name="AutoShape 2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7" name="Picture 5" descr="C:\Users\WorkComputerUser\Desktop\indi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746" y="6673850"/>
            <a:ext cx="1355483" cy="38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5508426" y="201018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sp>
        <p:nvSpPr>
          <p:cNvPr id="11" name="5 Dikdörtgen"/>
          <p:cNvSpPr/>
          <p:nvPr/>
        </p:nvSpPr>
        <p:spPr>
          <a:xfrm>
            <a:off x="0" y="904442"/>
            <a:ext cx="9864725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rebuchet MS"/>
              </a:rPr>
              <a:t>      PROJELER (</a:t>
            </a:r>
            <a:r>
              <a:rPr lang="tr-T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ERASMUS+ AKREDİTASYON</a:t>
            </a:r>
            <a:r>
              <a:rPr lang="tr-TR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rebuchet MS"/>
              </a:rPr>
              <a:t>)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30" y="1669060"/>
            <a:ext cx="8846063" cy="53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822"/>
      </p:ext>
    </p:extLst>
  </p:cSld>
  <p:clrMapOvr>
    <a:masterClrMapping/>
  </p:clrMapOvr>
  <p:transition spd="med" advClick="0"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51</a:t>
            </a:fld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6" name="AutoShape 2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7" name="Picture 5" descr="C:\Users\WorkComputerUser\Desktop\indi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75" y="6469406"/>
            <a:ext cx="2060167" cy="5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5508426" y="201018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47" y="1080170"/>
            <a:ext cx="8839966" cy="170093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54" y="2971659"/>
            <a:ext cx="8852159" cy="1255885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25509" y="4403816"/>
            <a:ext cx="8945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NOT: 2023 Yılı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Erasmus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+ Okul, Mesleki, Yetişkin Eğitimi alanlarında Akreditasyon konsorsiyumu kapsamında İl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tarafından açıklanan sonuçlara göre toplam </a:t>
            </a:r>
            <a:r>
              <a:rPr lang="tr-T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 okul/kurumdan 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2 ’si yedek olmak üzere toplam </a:t>
            </a:r>
            <a:r>
              <a:rPr lang="tr-T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okul/kurum 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ilçemize aittir.</a:t>
            </a:r>
            <a:endParaRPr lang="tr-TR" sz="1600" dirty="0"/>
          </a:p>
        </p:txBody>
      </p:sp>
      <p:sp>
        <p:nvSpPr>
          <p:cNvPr id="15" name="Dikdörtgen 14"/>
          <p:cNvSpPr/>
          <p:nvPr/>
        </p:nvSpPr>
        <p:spPr>
          <a:xfrm>
            <a:off x="441769" y="5416255"/>
            <a:ext cx="8841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just">
              <a:buClr>
                <a:srgbClr val="002060"/>
              </a:buClr>
              <a:buNone/>
            </a:pPr>
            <a:r>
              <a:rPr lang="tr-TR" sz="1600" dirty="0">
                <a:solidFill>
                  <a:sysClr val="windowText" lastClr="000000"/>
                </a:solidFill>
                <a:latin typeface="Calibri"/>
              </a:rPr>
              <a:t>NOT: </a:t>
            </a:r>
            <a:r>
              <a:rPr lang="tr-TR" sz="1600" u="sng" dirty="0">
                <a:latin typeface="Calibri"/>
              </a:rPr>
              <a:t>Özel Büro Birimi Öğretmenleri </a:t>
            </a:r>
            <a:r>
              <a:rPr lang="tr-TR" sz="1600" dirty="0">
                <a:solidFill>
                  <a:sysClr val="windowText" lastClr="000000"/>
                </a:solidFill>
                <a:latin typeface="Calibri"/>
              </a:rPr>
              <a:t>tarafından </a:t>
            </a:r>
            <a:r>
              <a:rPr lang="tr-TR" sz="1600" b="1" dirty="0" err="1">
                <a:solidFill>
                  <a:sysClr val="windowText" lastClr="000000"/>
                </a:solidFill>
                <a:latin typeface="Calibri"/>
              </a:rPr>
              <a:t>Erasmus</a:t>
            </a:r>
            <a:r>
              <a:rPr lang="tr-TR" sz="1600" b="1" dirty="0">
                <a:solidFill>
                  <a:sysClr val="windowText" lastClr="000000"/>
                </a:solidFill>
                <a:latin typeface="Calibri"/>
              </a:rPr>
              <a:t>+ Projeleri Yazımı ve Akreditasyon Başvurusu </a:t>
            </a:r>
            <a:r>
              <a:rPr lang="tr-TR" sz="1600" dirty="0">
                <a:solidFill>
                  <a:sysClr val="windowText" lastClr="000000"/>
                </a:solidFill>
                <a:latin typeface="Calibri"/>
              </a:rPr>
              <a:t>hakkında </a:t>
            </a:r>
            <a:r>
              <a:rPr lang="tr-TR" sz="1600" dirty="0">
                <a:solidFill>
                  <a:srgbClr val="FF0000"/>
                </a:solidFill>
                <a:latin typeface="Calibri"/>
              </a:rPr>
              <a:t>31 Okul ve 79 idareci/öğretmene </a:t>
            </a:r>
            <a:r>
              <a:rPr lang="tr-TR" sz="1600" dirty="0">
                <a:latin typeface="Calibri"/>
              </a:rPr>
              <a:t>birebir verilen eğitimler sonucunda bu başarılar elde edilmiştir.</a:t>
            </a:r>
          </a:p>
        </p:txBody>
      </p:sp>
    </p:spTree>
    <p:extLst>
      <p:ext uri="{BB962C8B-B14F-4D97-AF65-F5344CB8AC3E}">
        <p14:creationId xmlns:p14="http://schemas.microsoft.com/office/powerpoint/2010/main" val="3179634352"/>
      </p:ext>
    </p:extLst>
  </p:cSld>
  <p:clrMapOvr>
    <a:masterClrMapping/>
  </p:clrMapOvr>
  <p:transition spd="med" advClick="0"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52</a:t>
            </a:fld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6" name="AutoShape 2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80" name="Picture 8" descr="C:\Users\WorkComputerUser\Desktop\indir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94" y="6235641"/>
            <a:ext cx="876418" cy="8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5508426" y="201018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sp>
        <p:nvSpPr>
          <p:cNvPr id="11" name="5 Dikdörtgen"/>
          <p:cNvSpPr/>
          <p:nvPr/>
        </p:nvSpPr>
        <p:spPr>
          <a:xfrm>
            <a:off x="0" y="904442"/>
            <a:ext cx="9864725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rebuchet MS"/>
              </a:rPr>
              <a:t>      PROJELER (TÜBİTAK)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316881" y="1611207"/>
            <a:ext cx="9054132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tr-TR" sz="1800" dirty="0">
                <a:solidFill>
                  <a:prstClr val="black"/>
                </a:solidFill>
              </a:rPr>
              <a:t>İlçemizde 2022-2023 Eğitim- öğretim yılında;</a:t>
            </a:r>
          </a:p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prstClr val="black"/>
                </a:solidFill>
              </a:rPr>
              <a:t> Farklı alanlarda </a:t>
            </a:r>
            <a:r>
              <a:rPr lang="tr-TR" sz="1800" dirty="0"/>
              <a:t>toplam </a:t>
            </a:r>
            <a:r>
              <a:rPr lang="tr-TR" sz="1800" b="1" dirty="0">
                <a:solidFill>
                  <a:srgbClr val="FF0000"/>
                </a:solidFill>
              </a:rPr>
              <a:t>130 proje </a:t>
            </a:r>
            <a:r>
              <a:rPr lang="tr-TR" sz="1800" dirty="0">
                <a:solidFill>
                  <a:prstClr val="black"/>
                </a:solidFill>
              </a:rPr>
              <a:t>yapılmıştır.</a:t>
            </a:r>
            <a:endParaRPr lang="tr-TR" sz="800" dirty="0">
              <a:solidFill>
                <a:prstClr val="black"/>
              </a:solidFill>
            </a:endParaRPr>
          </a:p>
          <a:p>
            <a:pPr marL="342900" indent="-34290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/>
              <a:t>TÜBİTAK 2023 yılı 54. Lise Öğrencileri Araştırma Projeleri Yarışması Bölge Finalinde ilçemizden </a:t>
            </a:r>
            <a:r>
              <a:rPr lang="tr-TR" sz="1800" b="1" dirty="0"/>
              <a:t>2 tane 1.lik, 2 tane 3.lük dereceleri </a:t>
            </a:r>
            <a:r>
              <a:rPr lang="tr-TR" sz="1800" dirty="0"/>
              <a:t>çıkmıştır.</a:t>
            </a:r>
            <a:endParaRPr lang="tr-TR" sz="1000" dirty="0">
              <a:solidFill>
                <a:prstClr val="black"/>
              </a:solidFill>
            </a:endParaRPr>
          </a:p>
          <a:p>
            <a:pPr marL="342900" indent="-34290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/>
              <a:t>TÜBİTAK 17. Ortaokul Öğrencileri Araştırma Projeleri Yarışması Bölge Finalinde ilçemizden </a:t>
            </a:r>
            <a:r>
              <a:rPr lang="tr-TR" sz="1800" b="1" dirty="0"/>
              <a:t>1 tane 1.lik </a:t>
            </a:r>
            <a:r>
              <a:rPr lang="tr-TR" sz="1800" dirty="0"/>
              <a:t>çıkmıştır.</a:t>
            </a:r>
          </a:p>
          <a:p>
            <a:pPr fontAlgn="ctr">
              <a:lnSpc>
                <a:spcPct val="150000"/>
              </a:lnSpc>
            </a:pPr>
            <a:endParaRPr lang="tr-TR" sz="2000" dirty="0"/>
          </a:p>
          <a:p>
            <a:pPr fontAlgn="ctr">
              <a:lnSpc>
                <a:spcPct val="150000"/>
              </a:lnSpc>
            </a:pPr>
            <a:r>
              <a:rPr lang="tr-TR" sz="1800" dirty="0">
                <a:solidFill>
                  <a:prstClr val="black"/>
                </a:solidFill>
              </a:rPr>
              <a:t>İlçemizde 2023-2024 Eğitim- öğretim yılında;</a:t>
            </a:r>
          </a:p>
          <a:p>
            <a:pPr fontAlgn="ctr">
              <a:lnSpc>
                <a:spcPct val="150000"/>
              </a:lnSpc>
            </a:pPr>
            <a:endParaRPr lang="tr-TR" sz="400" dirty="0">
              <a:solidFill>
                <a:prstClr val="black"/>
              </a:solidFill>
            </a:endParaRPr>
          </a:p>
          <a:p>
            <a:pPr marL="342900" indent="-34290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prstClr val="black"/>
                </a:solidFill>
              </a:rPr>
              <a:t>TÜBİTAK 4006 A-B'ye İlçemizden  </a:t>
            </a:r>
            <a:r>
              <a:rPr lang="tr-TR" sz="1800" u="sng" dirty="0">
                <a:solidFill>
                  <a:srgbClr val="FF0000"/>
                </a:solidFill>
              </a:rPr>
              <a:t>toplamda 9 başvuru yapılmış 7'si kabul edilmiştir.</a:t>
            </a:r>
          </a:p>
          <a:p>
            <a:pPr marL="342900" indent="-34290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800" dirty="0"/>
              <a:t>Farklı okul tür ve kademlerinde toplamda </a:t>
            </a:r>
            <a:r>
              <a:rPr lang="tr-TR" sz="1800" u="sng" dirty="0">
                <a:solidFill>
                  <a:srgbClr val="FF0000"/>
                </a:solidFill>
              </a:rPr>
              <a:t>12 okul TÜBİTAK Bilim Söyleşileri kapsamında hibe almaya hak kazanmıştır.</a:t>
            </a:r>
          </a:p>
        </p:txBody>
      </p:sp>
    </p:spTree>
    <p:extLst>
      <p:ext uri="{BB962C8B-B14F-4D97-AF65-F5344CB8AC3E}">
        <p14:creationId xmlns:p14="http://schemas.microsoft.com/office/powerpoint/2010/main" val="3298340972"/>
      </p:ext>
    </p:extLst>
  </p:cSld>
  <p:clrMapOvr>
    <a:masterClrMapping/>
  </p:clrMapOvr>
  <p:transition spd="med" advClick="0"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1" y="1384056"/>
            <a:ext cx="8082628" cy="4218083"/>
          </a:xfrm>
          <a:prstGeom prst="rect">
            <a:avLst/>
          </a:prstGeo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53</a:t>
            </a:fld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6" name="AutoShape 2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80" name="Picture 8" descr="C:\Users\WorkComputerUser\Desktop\indir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94" y="6235641"/>
            <a:ext cx="876418" cy="8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5508426" y="201018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sp>
        <p:nvSpPr>
          <p:cNvPr id="11" name="5 Dikdörtgen"/>
          <p:cNvSpPr/>
          <p:nvPr/>
        </p:nvSpPr>
        <p:spPr>
          <a:xfrm>
            <a:off x="0" y="904442"/>
            <a:ext cx="9864725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rebuchet MS"/>
              </a:rPr>
              <a:t>      PROJELER (TÜBİTAK)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0" y="5435422"/>
            <a:ext cx="9972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Ayrıca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TÜBİTAK 4004 Doğa ve Bilim Okulları Destekleme Programına </a:t>
            </a:r>
            <a:r>
              <a:rPr lang="tr-TR" sz="1600" dirty="0"/>
              <a:t>Balıkesir Lisesi ve Fatma Emin </a:t>
            </a:r>
            <a:r>
              <a:rPr lang="tr-TR" sz="1600" dirty="0" err="1"/>
              <a:t>Kutvar</a:t>
            </a:r>
            <a:r>
              <a:rPr lang="tr-TR" sz="1600" dirty="0"/>
              <a:t> AL,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TÜBİTAK 4008 Özel Gereksinimli Bireylere Yönelik Kapsayıcı Toplum Uygulamaları Destekleme Programına </a:t>
            </a:r>
            <a:r>
              <a:rPr lang="tr-TR" sz="1600" dirty="0"/>
              <a:t>Umut Özel Eğitim İlk/Ortaokulu ve Balıkesir Lisesi (Katılımcı) başvuruda bulunmuştur</a:t>
            </a:r>
            <a:r>
              <a:rPr lang="tr-TR" sz="1600" b="1" dirty="0"/>
              <a:t>. 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443042833"/>
      </p:ext>
    </p:extLst>
  </p:cSld>
  <p:clrMapOvr>
    <a:masterClrMapping/>
  </p:clrMapOvr>
  <p:transition spd="med" advClick="0"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54</a:t>
            </a:fld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6" name="AutoShape 2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80" name="Picture 8" descr="C:\Users\WorkComputerUser\Desktop\indir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94" y="6235641"/>
            <a:ext cx="876418" cy="8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5508426" y="201018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sp>
        <p:nvSpPr>
          <p:cNvPr id="11" name="5 Dikdörtgen"/>
          <p:cNvSpPr/>
          <p:nvPr/>
        </p:nvSpPr>
        <p:spPr>
          <a:xfrm>
            <a:off x="0" y="904442"/>
            <a:ext cx="9864725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rebuchet MS"/>
              </a:rPr>
              <a:t>      PROJELER (TÜBİTAK)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925" y="1621813"/>
            <a:ext cx="7504763" cy="29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68614"/>
      </p:ext>
    </p:extLst>
  </p:cSld>
  <p:clrMapOvr>
    <a:masterClrMapping/>
  </p:clrMapOvr>
  <p:transition spd="med" advClick="0"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55</a:t>
            </a:fld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6" name="AutoShape 2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80" name="Picture 8" descr="C:\Users\WorkComputerUser\Desktop\indir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94" y="6235641"/>
            <a:ext cx="876418" cy="8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5508426" y="201018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sp>
        <p:nvSpPr>
          <p:cNvPr id="11" name="5 Dikdörtgen"/>
          <p:cNvSpPr/>
          <p:nvPr/>
        </p:nvSpPr>
        <p:spPr>
          <a:xfrm>
            <a:off x="0" y="904442"/>
            <a:ext cx="9864725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rebuchet MS"/>
              </a:rPr>
              <a:t>      PROJELER (TÜBİTAK BİLİM SÖYLEŞİLERİ)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84" y="2028693"/>
            <a:ext cx="9036819" cy="506745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0" y="1643972"/>
            <a:ext cx="1008410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2023-2024 Eğitim öğretim yılında ilçemizde 12 TÜBİTAK Bilim Söyleşisi gerçekleşmektedir. </a:t>
            </a:r>
          </a:p>
        </p:txBody>
      </p:sp>
    </p:spTree>
    <p:extLst>
      <p:ext uri="{BB962C8B-B14F-4D97-AF65-F5344CB8AC3E}">
        <p14:creationId xmlns:p14="http://schemas.microsoft.com/office/powerpoint/2010/main" val="2354009143"/>
      </p:ext>
    </p:extLst>
  </p:cSld>
  <p:clrMapOvr>
    <a:masterClrMapping/>
  </p:clrMapOvr>
  <p:transition spd="med" advClick="0"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56</a:t>
            </a:fld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6" name="AutoShape 2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80" name="Picture 8" descr="C:\Users\WorkComputerUser\Desktop\indir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94" y="6235641"/>
            <a:ext cx="876418" cy="8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5508426" y="201018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sp>
        <p:nvSpPr>
          <p:cNvPr id="11" name="5 Dikdörtgen"/>
          <p:cNvSpPr/>
          <p:nvPr/>
        </p:nvSpPr>
        <p:spPr>
          <a:xfrm>
            <a:off x="0" y="904442"/>
            <a:ext cx="9864725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rebuchet MS"/>
              </a:rPr>
              <a:t>      PROJELER (TÜBİTAK)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1626" r="3846" b="4540"/>
          <a:stretch/>
        </p:blipFill>
        <p:spPr>
          <a:xfrm>
            <a:off x="178388" y="1800250"/>
            <a:ext cx="5078049" cy="4752583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5256437" y="2960823"/>
            <a:ext cx="450572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/>
              <a:t>İl geneli 232 </a:t>
            </a:r>
          </a:p>
          <a:p>
            <a:pPr algn="ctr"/>
            <a:r>
              <a:rPr lang="tr-TR" dirty="0"/>
              <a:t>TÜBİTAK 2204 proje başvurusundan</a:t>
            </a:r>
          </a:p>
          <a:p>
            <a:pPr algn="ctr"/>
            <a:r>
              <a:rPr lang="tr-TR" b="1" dirty="0"/>
              <a:t>58’i </a:t>
            </a:r>
            <a:r>
              <a:rPr lang="tr-TR" dirty="0" smtClean="0"/>
              <a:t>İlçe </a:t>
            </a:r>
            <a:r>
              <a:rPr lang="tr-TR" dirty="0"/>
              <a:t>Milli Eğitim Müdürlüğümüz </a:t>
            </a:r>
          </a:p>
          <a:p>
            <a:pPr algn="ctr"/>
            <a:r>
              <a:rPr lang="tr-TR" dirty="0"/>
              <a:t>kurumlarına aittir</a:t>
            </a:r>
            <a:r>
              <a:rPr lang="tr-TR" dirty="0" smtClean="0"/>
              <a:t>. 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/>
              <a:t>İlçe Milli Eğitim Müdürlüğümüz </a:t>
            </a:r>
          </a:p>
          <a:p>
            <a:pPr algn="ctr"/>
            <a:r>
              <a:rPr lang="tr-TR" u="sng" dirty="0" smtClean="0">
                <a:solidFill>
                  <a:srgbClr val="FF0000"/>
                </a:solidFill>
              </a:rPr>
              <a:t>58 başvurudan 11 kabul </a:t>
            </a:r>
            <a:r>
              <a:rPr lang="tr-TR" dirty="0" smtClean="0"/>
              <a:t>alarak ilimizin </a:t>
            </a:r>
          </a:p>
          <a:p>
            <a:pPr algn="ctr"/>
            <a:r>
              <a:rPr lang="tr-TR" dirty="0" smtClean="0"/>
              <a:t>en çok proje kabulü olan ilçesi olmuştur.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5820813"/>
      </p:ext>
    </p:extLst>
  </p:cSld>
  <p:clrMapOvr>
    <a:masterClrMapping/>
  </p:clrMapOvr>
  <p:transition spd="med" advClick="0"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57</a:t>
            </a:fld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6" name="AutoShape 2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5508426" y="201018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sp>
        <p:nvSpPr>
          <p:cNvPr id="11" name="5 Dikdörtgen"/>
          <p:cNvSpPr/>
          <p:nvPr/>
        </p:nvSpPr>
        <p:spPr>
          <a:xfrm>
            <a:off x="0" y="904442"/>
            <a:ext cx="9864725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rebuchet MS"/>
              </a:rPr>
              <a:t>      PROJELER (TEKNOFEST)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778" y="6277781"/>
            <a:ext cx="1059705" cy="792138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755898" y="1728242"/>
            <a:ext cx="8110593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tr-TR" sz="1800" dirty="0">
                <a:solidFill>
                  <a:prstClr val="black"/>
                </a:solidFill>
                <a:latin typeface="Trebuchet MS"/>
                <a:cs typeface="+mn-cs"/>
              </a:rPr>
              <a:t>*2022 yılında İlçemiz Okullarından </a:t>
            </a:r>
            <a:r>
              <a:rPr lang="tr-TR" sz="1800" b="1" u="sng" dirty="0">
                <a:solidFill>
                  <a:srgbClr val="FF0000"/>
                </a:solidFill>
                <a:latin typeface="Trebuchet MS"/>
                <a:cs typeface="+mn-cs"/>
              </a:rPr>
              <a:t>Ön Değerlendirmeyi Geçen Toplam 23 Başvuru </a:t>
            </a:r>
            <a:r>
              <a:rPr lang="tr-TR" sz="1800" dirty="0">
                <a:solidFill>
                  <a:prstClr val="black"/>
                </a:solidFill>
                <a:latin typeface="Trebuchet MS"/>
                <a:cs typeface="+mn-cs"/>
              </a:rPr>
              <a:t>bulunmaktadır.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tr-TR" sz="1800" dirty="0">
                <a:solidFill>
                  <a:prstClr val="black"/>
                </a:solidFill>
                <a:latin typeface="Trebuchet MS"/>
                <a:cs typeface="+mn-cs"/>
              </a:rPr>
              <a:t>Bu başvurular sonucunda </a:t>
            </a:r>
            <a:r>
              <a:rPr lang="tr-TR" dirty="0"/>
              <a:t>TEKNOFEST 2022 İstanbul Finallerinden ödülle dönen iki projemiz mevcuttur. Bunlardan </a:t>
            </a:r>
            <a:r>
              <a:rPr lang="tr-TR" b="1" dirty="0"/>
              <a:t>1 proje 2.lik, 1.proje 3.lük </a:t>
            </a:r>
            <a:r>
              <a:rPr lang="tr-TR" dirty="0"/>
              <a:t>kazanmıştır.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tr-TR" sz="1800" dirty="0">
              <a:solidFill>
                <a:prstClr val="black"/>
              </a:solidFill>
              <a:latin typeface="Trebuchet MS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tr-TR" sz="1800" dirty="0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775853" y="3240410"/>
            <a:ext cx="811059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tr-TR" sz="1800" dirty="0">
                <a:solidFill>
                  <a:prstClr val="black"/>
                </a:solidFill>
                <a:latin typeface="Trebuchet MS"/>
                <a:cs typeface="+mn-cs"/>
              </a:rPr>
              <a:t>*2023 yılında İlçemiz Okullarından </a:t>
            </a:r>
            <a:r>
              <a:rPr lang="tr-TR" sz="1800" b="1" u="sng" dirty="0">
                <a:solidFill>
                  <a:srgbClr val="FF0000"/>
                </a:solidFill>
                <a:latin typeface="Trebuchet MS"/>
                <a:cs typeface="+mn-cs"/>
              </a:rPr>
              <a:t>Toplam 29 Başvuru </a:t>
            </a:r>
            <a:r>
              <a:rPr lang="tr-TR" sz="1800" dirty="0">
                <a:solidFill>
                  <a:prstClr val="black"/>
                </a:solidFill>
                <a:latin typeface="Trebuchet MS"/>
                <a:cs typeface="+mn-cs"/>
              </a:rPr>
              <a:t>bulunmaktadır.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tr-TR" sz="1800" dirty="0">
                <a:solidFill>
                  <a:prstClr val="black"/>
                </a:solidFill>
                <a:latin typeface="Trebuchet MS"/>
                <a:cs typeface="+mn-cs"/>
              </a:rPr>
              <a:t>Bunlar: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sz="1800" dirty="0">
                <a:solidFill>
                  <a:prstClr val="black"/>
                </a:solidFill>
                <a:latin typeface="Trebuchet MS"/>
                <a:cs typeface="+mn-cs"/>
              </a:rPr>
              <a:t>Balıkesir Anadolu İmam Hatip Lisesi </a:t>
            </a:r>
            <a:r>
              <a:rPr lang="tr-TR" sz="1800" dirty="0">
                <a:solidFill>
                  <a:srgbClr val="FF0000"/>
                </a:solidFill>
                <a:latin typeface="Trebuchet MS"/>
                <a:cs typeface="+mn-cs"/>
              </a:rPr>
              <a:t>1</a:t>
            </a:r>
            <a:r>
              <a:rPr lang="tr-TR" sz="1800" dirty="0">
                <a:solidFill>
                  <a:prstClr val="black"/>
                </a:solidFill>
                <a:latin typeface="Trebuchet MS"/>
                <a:cs typeface="+mn-cs"/>
              </a:rPr>
              <a:t>,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sz="1800" dirty="0">
                <a:solidFill>
                  <a:prstClr val="black"/>
                </a:solidFill>
                <a:latin typeface="Trebuchet MS"/>
                <a:cs typeface="+mn-cs"/>
              </a:rPr>
              <a:t>Şule Yüksel Şenler Kız Anadolu İmam Hatip Lisesi </a:t>
            </a:r>
            <a:r>
              <a:rPr lang="tr-TR" sz="1800" dirty="0">
                <a:solidFill>
                  <a:srgbClr val="FF0000"/>
                </a:solidFill>
                <a:latin typeface="Trebuchet MS"/>
                <a:cs typeface="+mn-cs"/>
              </a:rPr>
              <a:t>10</a:t>
            </a:r>
            <a:r>
              <a:rPr lang="tr-TR" sz="1800" dirty="0">
                <a:solidFill>
                  <a:prstClr val="black"/>
                </a:solidFill>
                <a:latin typeface="Trebuchet MS"/>
                <a:cs typeface="+mn-cs"/>
              </a:rPr>
              <a:t>,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sz="1800" dirty="0">
                <a:solidFill>
                  <a:prstClr val="black"/>
                </a:solidFill>
                <a:latin typeface="Trebuchet MS"/>
                <a:cs typeface="+mn-cs"/>
              </a:rPr>
              <a:t>Sırrı Yırcalı Anadolu Lisesi </a:t>
            </a:r>
            <a:r>
              <a:rPr lang="tr-TR" sz="1800" dirty="0">
                <a:solidFill>
                  <a:srgbClr val="FF0000"/>
                </a:solidFill>
                <a:latin typeface="Trebuchet MS"/>
                <a:cs typeface="+mn-cs"/>
              </a:rPr>
              <a:t>6</a:t>
            </a:r>
            <a:r>
              <a:rPr lang="tr-TR" sz="1800" dirty="0">
                <a:solidFill>
                  <a:prstClr val="black"/>
                </a:solidFill>
                <a:latin typeface="Trebuchet MS"/>
                <a:cs typeface="+mn-cs"/>
              </a:rPr>
              <a:t>,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tr-TR" sz="1800" dirty="0">
                <a:solidFill>
                  <a:prstClr val="black"/>
                </a:solidFill>
                <a:latin typeface="Trebuchet MS"/>
                <a:cs typeface="+mn-cs"/>
              </a:rPr>
              <a:t>Şehit Turgut Solak Fen Lisesi </a:t>
            </a:r>
            <a:r>
              <a:rPr lang="tr-TR" sz="1800" dirty="0">
                <a:solidFill>
                  <a:srgbClr val="FF0000"/>
                </a:solidFill>
                <a:latin typeface="Trebuchet MS"/>
                <a:cs typeface="+mn-cs"/>
              </a:rPr>
              <a:t>12</a:t>
            </a:r>
            <a:endParaRPr lang="tr-TR" sz="1800" dirty="0">
              <a:solidFill>
                <a:prstClr val="black"/>
              </a:solidFill>
              <a:latin typeface="Trebuchet MS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tr-TR" sz="1800" dirty="0">
                <a:solidFill>
                  <a:prstClr val="black"/>
                </a:solidFill>
                <a:latin typeface="Trebuchet MS"/>
                <a:cs typeface="+mn-cs"/>
              </a:rPr>
              <a:t>Bu başvurular sonucunda </a:t>
            </a:r>
            <a:r>
              <a:rPr lang="tr-TR" dirty="0"/>
              <a:t>TEKNOFEST 2023’te  İlçemizden </a:t>
            </a:r>
            <a:r>
              <a:rPr lang="tr-TR" b="1" dirty="0"/>
              <a:t>1 proje Türkiye Derecesi (3.lük) </a:t>
            </a:r>
            <a:r>
              <a:rPr lang="tr-TR" dirty="0"/>
              <a:t>almış,  </a:t>
            </a:r>
            <a:r>
              <a:rPr lang="tr-TR" b="1" dirty="0"/>
              <a:t>4 proje final aşamasına </a:t>
            </a:r>
            <a:r>
              <a:rPr lang="tr-TR" dirty="0"/>
              <a:t>geçmiştir.</a:t>
            </a:r>
            <a:endParaRPr lang="tr-TR" sz="1800" dirty="0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566185" y="5617233"/>
            <a:ext cx="8110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tr-TR" sz="2400" u="sng" dirty="0">
                <a:solidFill>
                  <a:prstClr val="black"/>
                </a:solidFill>
                <a:latin typeface="Trebuchet MS"/>
                <a:cs typeface="+mn-cs"/>
              </a:rPr>
              <a:t>**</a:t>
            </a:r>
            <a:r>
              <a:rPr lang="tr-TR" sz="2400" b="1" u="sng" dirty="0">
                <a:solidFill>
                  <a:prstClr val="black"/>
                </a:solidFill>
                <a:latin typeface="Trebuchet MS"/>
                <a:cs typeface="+mn-cs"/>
              </a:rPr>
              <a:t>2024 </a:t>
            </a:r>
            <a:r>
              <a:rPr lang="tr-TR" sz="2400" b="1" u="sng" dirty="0">
                <a:solidFill>
                  <a:prstClr val="black"/>
                </a:solidFill>
                <a:latin typeface="Trebuchet MS"/>
              </a:rPr>
              <a:t>yılında ise İlçemiz Okullarından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tr-TR" sz="2400" b="1" u="sng" dirty="0">
                <a:solidFill>
                  <a:srgbClr val="FF0000"/>
                </a:solidFill>
                <a:latin typeface="Trebuchet MS"/>
              </a:rPr>
              <a:t>Toplam 124 Başvuru </a:t>
            </a:r>
            <a:r>
              <a:rPr lang="tr-TR" sz="2400" b="1" u="sng" dirty="0">
                <a:solidFill>
                  <a:prstClr val="black"/>
                </a:solidFill>
                <a:latin typeface="Trebuchet MS"/>
              </a:rPr>
              <a:t>bulunmaktadır.</a:t>
            </a:r>
            <a:endParaRPr lang="tr-TR" sz="1800" b="1" u="sng" dirty="0">
              <a:solidFill>
                <a:prstClr val="black"/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383799"/>
      </p:ext>
    </p:extLst>
  </p:cSld>
  <p:clrMapOvr>
    <a:masterClrMapping/>
  </p:clrMapOvr>
  <p:transition spd="med" advClick="0"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58</a:t>
            </a:fld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6" name="AutoShape 2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5508426" y="201018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sp>
        <p:nvSpPr>
          <p:cNvPr id="11" name="5 Dikdörtgen"/>
          <p:cNvSpPr/>
          <p:nvPr/>
        </p:nvSpPr>
        <p:spPr>
          <a:xfrm>
            <a:off x="0" y="904442"/>
            <a:ext cx="9864725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rebuchet MS"/>
              </a:rPr>
              <a:t>      DİLİMİZİN ZENGİNLİKLERİ PROJESİ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794992" y="1728242"/>
            <a:ext cx="827474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b="1" dirty="0"/>
              <a:t>İlçe, okul yürütme Komisyonları kuruldu.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b="1" dirty="0"/>
              <a:t>İlkokul, ortaokul, lise düzeyinde resim, afiş, dijital afiş yarışması düzenlendi. </a:t>
            </a:r>
            <a:r>
              <a:rPr lang="tr-TR" dirty="0"/>
              <a:t>Resim(ilkokul) Sakarya ilkokulu Zehra  </a:t>
            </a:r>
            <a:r>
              <a:rPr lang="tr-TR" dirty="0" err="1"/>
              <a:t>Sare</a:t>
            </a:r>
            <a:r>
              <a:rPr lang="tr-TR" dirty="0"/>
              <a:t> KARA </a:t>
            </a:r>
          </a:p>
          <a:p>
            <a:r>
              <a:rPr lang="tr-TR" dirty="0"/>
              <a:t>                          Afiş(ortaokul) Şehit </a:t>
            </a:r>
            <a:r>
              <a:rPr lang="tr-TR" dirty="0" err="1"/>
              <a:t>ast.Cemil</a:t>
            </a:r>
            <a:r>
              <a:rPr lang="tr-TR" dirty="0"/>
              <a:t> Erkek O. Ezgi Su TÜRK</a:t>
            </a:r>
          </a:p>
          <a:p>
            <a:r>
              <a:rPr lang="tr-TR" dirty="0"/>
              <a:t>                          Dijital Afiş (Lise) Fatma Emin </a:t>
            </a:r>
            <a:r>
              <a:rPr lang="tr-TR" dirty="0" err="1"/>
              <a:t>Kutvar</a:t>
            </a:r>
            <a:r>
              <a:rPr lang="tr-TR" dirty="0"/>
              <a:t> A.L. Beyza KASAP     </a:t>
            </a:r>
          </a:p>
          <a:p>
            <a:pPr marL="342900" indent="-342900">
              <a:buFont typeface="Arial" pitchFamily="34" charset="0"/>
              <a:buChar char="•"/>
            </a:pPr>
            <a:endParaRPr lang="tr-TR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b="1" dirty="0"/>
              <a:t>İlkokul, ortaokul, lise düzeyinde SÖZLÜK TASARIM yarışması</a:t>
            </a:r>
            <a:r>
              <a:rPr lang="tr-TR" dirty="0"/>
              <a:t> </a:t>
            </a:r>
            <a:r>
              <a:rPr lang="tr-TR" b="1" dirty="0"/>
              <a:t>düzenlendi. </a:t>
            </a:r>
            <a:r>
              <a:rPr lang="tr-TR" dirty="0"/>
              <a:t>İlkokul  Merkez Ece Amca İ.O.  Hanife Çoban                                                                                                                                 </a:t>
            </a:r>
          </a:p>
          <a:p>
            <a:r>
              <a:rPr lang="tr-TR" dirty="0"/>
              <a:t>                         Ortaokul   Fatih Ortaokulu  </a:t>
            </a:r>
            <a:r>
              <a:rPr lang="tr-TR" dirty="0" err="1"/>
              <a:t>Erva</a:t>
            </a:r>
            <a:r>
              <a:rPr lang="tr-TR" dirty="0"/>
              <a:t> Çakıcı</a:t>
            </a:r>
          </a:p>
          <a:p>
            <a:r>
              <a:rPr lang="tr-TR" dirty="0"/>
              <a:t>                         Lise  Balıkesir Lisesi  Esra Hazar</a:t>
            </a:r>
          </a:p>
          <a:p>
            <a:endParaRPr lang="tr-TR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b="1" dirty="0"/>
              <a:t>İlkokul ortaokul  Dede KORKUT tarzı hikaye</a:t>
            </a:r>
            <a:r>
              <a:rPr lang="tr-TR" dirty="0"/>
              <a:t>, </a:t>
            </a:r>
            <a:r>
              <a:rPr lang="tr-TR" b="1" dirty="0"/>
              <a:t>Lise  ‘Mehmet Akif Ersoy Şiirleri’,  İlkokul ortaokul Dede Korkut Tarzı Hikaye yazma </a:t>
            </a:r>
            <a:r>
              <a:rPr lang="tr-TR" b="1" dirty="0" smtClean="0"/>
              <a:t>yarışması düzenlendi.</a:t>
            </a:r>
            <a:endParaRPr lang="tr-TR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b="1" dirty="0"/>
              <a:t>İl geneli ‘Nesne tasarım Yarışması’ </a:t>
            </a:r>
            <a:r>
              <a:rPr lang="tr-TR" dirty="0"/>
              <a:t>01.03.2024 Liselerde uygulanacak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b="1" dirty="0"/>
              <a:t>İl Geneli ‘Video  Yarışması’ </a:t>
            </a:r>
            <a:r>
              <a:rPr lang="tr-TR" dirty="0"/>
              <a:t>01.04.2024 Ortaokullarda Yapılacak</a:t>
            </a:r>
          </a:p>
          <a:p>
            <a:pPr marL="342900" indent="-342900">
              <a:buFont typeface="Arial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3454826"/>
      </p:ext>
    </p:extLst>
  </p:cSld>
  <p:clrMapOvr>
    <a:masterClrMapping/>
  </p:clrMapOvr>
  <p:transition spd="med" advClick="0"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59</a:t>
            </a:fld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6" name="AutoShape 2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5508426" y="201018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sp>
        <p:nvSpPr>
          <p:cNvPr id="11" name="5 Dikdörtgen"/>
          <p:cNvSpPr/>
          <p:nvPr/>
        </p:nvSpPr>
        <p:spPr>
          <a:xfrm>
            <a:off x="0" y="904442"/>
            <a:ext cx="9864725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tr-TR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rebuchet MS"/>
              </a:rPr>
              <a:t>BALIKESİR EĞİTİM AKADEMİSİ Pilot Okullar (Veli Akademisi)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77" y="1374732"/>
            <a:ext cx="6325495" cy="166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5 Dikdörtgen"/>
          <p:cNvSpPr/>
          <p:nvPr/>
        </p:nvSpPr>
        <p:spPr>
          <a:xfrm>
            <a:off x="26312" y="3047246"/>
            <a:ext cx="9864725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tr-TR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rebuchet MS"/>
              </a:rPr>
              <a:t>BALIKESİR EĞİTİM AKADEMİSİ SEMİNERLERİ TAKVİMİ</a:t>
            </a:r>
            <a:endParaRPr lang="tr-TR" sz="18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6" y="3553569"/>
            <a:ext cx="962653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461612"/>
      </p:ext>
    </p:extLst>
  </p:cSld>
  <p:clrMapOvr>
    <a:masterClrMapping/>
  </p:clrMapOvr>
  <p:transition spd="med" advClick="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6</a:t>
            </a:fld>
            <a:endParaRPr lang="tr-T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51842" y="3384426"/>
            <a:ext cx="9433048" cy="2725964"/>
          </a:xfrm>
        </p:spPr>
        <p:txBody>
          <a:bodyPr/>
          <a:lstStyle/>
          <a:p>
            <a:pPr algn="just"/>
            <a:r>
              <a:rPr lang="tr-TR" sz="2000" dirty="0"/>
              <a:t>İlçemizdeki resmi okullarda </a:t>
            </a:r>
            <a:r>
              <a:rPr lang="tr-TR" sz="2000" b="1" dirty="0">
                <a:solidFill>
                  <a:srgbClr val="FF0000"/>
                </a:solidFill>
              </a:rPr>
              <a:t>31.852</a:t>
            </a:r>
            <a:r>
              <a:rPr lang="tr-TR" sz="2000" dirty="0">
                <a:solidFill>
                  <a:srgbClr val="FF0000"/>
                </a:solidFill>
              </a:rPr>
              <a:t>,</a:t>
            </a:r>
            <a:r>
              <a:rPr lang="tr-TR" sz="2000" dirty="0"/>
              <a:t> özel öğretim kurumlarında </a:t>
            </a:r>
            <a:r>
              <a:rPr lang="tr-TR" sz="2000" b="1" dirty="0">
                <a:solidFill>
                  <a:srgbClr val="FF0000"/>
                </a:solidFill>
              </a:rPr>
              <a:t>2.857</a:t>
            </a:r>
            <a:r>
              <a:rPr lang="tr-TR" sz="2000" dirty="0"/>
              <a:t> olmak üzere toplam </a:t>
            </a:r>
            <a:r>
              <a:rPr lang="tr-TR" sz="2000" b="1" dirty="0">
                <a:solidFill>
                  <a:srgbClr val="FF0000"/>
                </a:solidFill>
              </a:rPr>
              <a:t>34.709</a:t>
            </a:r>
            <a:r>
              <a:rPr lang="tr-TR" sz="2000" dirty="0"/>
              <a:t> öğrenci öğrenim görmektedir. </a:t>
            </a:r>
            <a:r>
              <a:rPr lang="tr-TR" sz="1200" dirty="0"/>
              <a:t>(yaygın eğitim hariç)</a:t>
            </a:r>
          </a:p>
          <a:p>
            <a:pPr algn="just"/>
            <a:r>
              <a:rPr lang="tr-TR" sz="2000" dirty="0"/>
              <a:t>Resmi temel eğitim okullarımızda derslik başına  ortalama öğrenci 20,  resmi ortaöğretim okullarımızda derslik başına ortalama 25 öğrenci, resmi okullarımızda toplam 22 öğrenci düşmektedir. </a:t>
            </a:r>
          </a:p>
          <a:p>
            <a:pPr algn="just"/>
            <a:r>
              <a:rPr lang="tr-TR" sz="2000" dirty="0"/>
              <a:t>İlçemizde bulunan ilkokul, ortaokul ve liselerin tamamı (güçlendirme yapılan okullar hariç) tekli eğitim yapmaktadır. </a:t>
            </a:r>
          </a:p>
          <a:p>
            <a:pPr algn="just" eaLnBrk="1" hangingPunct="1">
              <a:buFontTx/>
              <a:buNone/>
            </a:pPr>
            <a:endParaRPr lang="tr-TR" sz="2000" dirty="0"/>
          </a:p>
        </p:txBody>
      </p:sp>
      <p:pic>
        <p:nvPicPr>
          <p:cNvPr id="6" name="Picture 6" descr="cocu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62" y="1224186"/>
            <a:ext cx="2669745" cy="1892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8 Düz Bağlayıcı"/>
          <p:cNvCxnSpPr/>
          <p:nvPr/>
        </p:nvCxnSpPr>
        <p:spPr>
          <a:xfrm>
            <a:off x="646082" y="6456382"/>
            <a:ext cx="857256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</p:spTree>
    <p:extLst>
      <p:ext uri="{BB962C8B-B14F-4D97-AF65-F5344CB8AC3E}">
        <p14:creationId xmlns:p14="http://schemas.microsoft.com/office/powerpoint/2010/main" val="2551889688"/>
      </p:ext>
    </p:extLst>
  </p:cSld>
  <p:clrMapOvr>
    <a:masterClrMapping/>
  </p:clrMapOvr>
  <p:transition spd="med" advClick="0" advTm="6000">
    <p:rand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60</a:t>
            </a:fld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6" name="AutoShape 2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5508426" y="201018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sp>
        <p:nvSpPr>
          <p:cNvPr id="11" name="5 Dikdörtgen"/>
          <p:cNvSpPr/>
          <p:nvPr/>
        </p:nvSpPr>
        <p:spPr>
          <a:xfrm>
            <a:off x="0" y="904442"/>
            <a:ext cx="9864725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tr-TR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rebuchet MS"/>
              </a:rPr>
              <a:t>PROJELER/ ÇEDES (Çevreme Duyarlıyım Değerlerime Sahip Çıkıyorum)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159665" y="2016274"/>
            <a:ext cx="9705059" cy="4019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tr-TR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Öğrencilerin milli, manevi, ahlaki değerleri özümseyebilmesi ve hayatına yansıtabilmesi hedeflenerek;</a:t>
            </a:r>
            <a:endParaRPr lang="tr-TR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Doğruyu-yanlışı, iyiyi-kötüyü, güzeli-çirkini, ahlaki olanı ve olmayanı, kutsal kabul edilen kültürel ve toplumsal normlara uygun olanı ve olmayanı, evrensel değerlere uygun olanı ve olmayanı bilme ve ayırt etme düzeyi kazandırmayı hedeflemektedir.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 b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HAREKETLİLİK ÇALIŞMALARI</a:t>
            </a:r>
            <a:endParaRPr lang="tr-T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Değirmen Boğazı Doğa Yürüyüşü ve Piknik		                                                                        </a:t>
            </a:r>
            <a:r>
              <a:rPr lang="tr-TR" sz="13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Kasım’ın 2. Haftası</a:t>
            </a:r>
            <a:endParaRPr lang="tr-TR" sz="13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132 Saatlik okul dışı kurslar açıldı. (Değerler eğitimi- resim-spor-e spor)                                                 </a:t>
            </a:r>
            <a:r>
              <a:rPr lang="tr-TR" sz="13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Kasım’ın 2. haftası</a:t>
            </a:r>
            <a:endParaRPr lang="tr-TR" sz="13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JEOPARK  GEZİSİ( şehit Turgut Solak Fen Lisesi, Balıkesir Lisesi, Şule Yüksel Şenler A İ H L)                    </a:t>
            </a:r>
            <a:r>
              <a:rPr lang="tr-TR" sz="13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6-15 Aralık </a:t>
            </a:r>
            <a:endParaRPr lang="tr-TR" sz="13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90 Kişilik  Edremit’te kız yatılı kampı</a:t>
            </a:r>
            <a:r>
              <a:rPr lang="tr-TR" sz="13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15-16-17 Aralık</a:t>
            </a:r>
            <a:endParaRPr lang="tr-TR" sz="13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Çanakkale Şehitleri Anma Koca Seyit ve Ayvalık Gezisi</a:t>
            </a:r>
            <a:r>
              <a:rPr lang="tr-TR" sz="13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	                                                                         Mart’ın 3. Haftası</a:t>
            </a:r>
            <a:endParaRPr lang="tr-TR" sz="13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3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Milli ve Manevi Değerlerimizi Tanıyalım (İstanbul Gezisi )</a:t>
            </a:r>
            <a:r>
              <a:rPr lang="tr-TR" sz="13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25-26 Mayıs 2024</a:t>
            </a:r>
            <a:endParaRPr lang="tr-TR" sz="13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tr-TR" sz="1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tr-TR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9193"/>
      </p:ext>
    </p:extLst>
  </p:cSld>
  <p:clrMapOvr>
    <a:masterClrMapping/>
  </p:clrMapOvr>
  <p:transition spd="med" advClick="0"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61</a:t>
            </a:fld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6" name="AutoShape 2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5508426" y="201018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sp>
        <p:nvSpPr>
          <p:cNvPr id="11" name="5 Dikdörtgen"/>
          <p:cNvSpPr/>
          <p:nvPr/>
        </p:nvSpPr>
        <p:spPr>
          <a:xfrm>
            <a:off x="0" y="904442"/>
            <a:ext cx="9864725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tr-TR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rebuchet MS"/>
              </a:rPr>
              <a:t>PROJELER/OKULUMDA SAĞLIKLI BESLENİYORUM (FİZİKSEL AKTİVİTE)</a:t>
            </a:r>
          </a:p>
        </p:txBody>
      </p:sp>
      <p:sp>
        <p:nvSpPr>
          <p:cNvPr id="9" name="Dikdörtgen 8"/>
          <p:cNvSpPr/>
          <p:nvPr/>
        </p:nvSpPr>
        <p:spPr>
          <a:xfrm>
            <a:off x="78705" y="1512218"/>
            <a:ext cx="970731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İlçemizde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Hikmet Paşa İlkokulu,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Firdevs 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Hattatoğlu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Özel Eğitim Okulu ve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Adnan Menderes Lisesi projede yer alıyor.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Geleneksel sporlarımız ayın değeri olarak işleniyor. (Okçuluk, güreş, mangala)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Sınıflarda ders içi jimnastik yapılarak, sağlıklı beslenme gibi konularda duyuru yapılıyor.</a:t>
            </a: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826057"/>
      </p:ext>
    </p:extLst>
  </p:cSld>
  <p:clrMapOvr>
    <a:masterClrMapping/>
  </p:clrMapOvr>
  <p:transition spd="med" advClick="0"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62</a:t>
            </a:fld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6" name="AutoShape 2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5508426" y="201018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sp>
        <p:nvSpPr>
          <p:cNvPr id="11" name="5 Dikdörtgen"/>
          <p:cNvSpPr/>
          <p:nvPr/>
        </p:nvSpPr>
        <p:spPr>
          <a:xfrm>
            <a:off x="0" y="904442"/>
            <a:ext cx="9864725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tr-TR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rebuchet MS"/>
              </a:rPr>
              <a:t>PROJELER/ LİSELERDE BİLİM UYGULAMALARI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395858" y="1753791"/>
            <a:ext cx="9217023" cy="3627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Projemiz Fatma Emin 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Kutvar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Anadolu Lisesi tarafından yürütülmektedir.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Sosyal bilimler alanında kültürel miras konusu işlenmektedir.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Üniversiteden destek alınarak akademisyen tarafından öğretmenlere eğitim verilmiştir.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Nisan’da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Avlu’da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panel düzenlenecektir.</a:t>
            </a:r>
            <a:endParaRPr lang="tr-T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518398"/>
      </p:ext>
    </p:extLst>
  </p:cSld>
  <p:clrMapOvr>
    <a:masterClrMapping/>
  </p:clrMapOvr>
  <p:transition spd="med" advClick="0"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63</a:t>
            </a:fld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6" name="AutoShape 2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5508426" y="201018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sp>
        <p:nvSpPr>
          <p:cNvPr id="11" name="5 Dikdörtgen"/>
          <p:cNvSpPr/>
          <p:nvPr/>
        </p:nvSpPr>
        <p:spPr>
          <a:xfrm>
            <a:off x="0" y="904442"/>
            <a:ext cx="9864725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tr-TR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rebuchet MS"/>
              </a:rPr>
              <a:t>PROJELER/ EPALE 4  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9" b="14435"/>
          <a:stretch/>
        </p:blipFill>
        <p:spPr>
          <a:xfrm>
            <a:off x="633923" y="1495011"/>
            <a:ext cx="8737090" cy="3384376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429908" y="5187986"/>
            <a:ext cx="8915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212529"/>
                </a:solidFill>
                <a:latin typeface="MyriadPro"/>
              </a:rPr>
              <a:t>Avrupa Yetişkin Eğitimi Platformu EPALE-4 Projesi kapsamında düzenlenen yarışmada Müdürlüğümüz Özel Büro Biriminde Görevli Öğretmen </a:t>
            </a:r>
            <a:r>
              <a:rPr lang="tr-TR" sz="2000" b="1" dirty="0">
                <a:solidFill>
                  <a:srgbClr val="212529"/>
                </a:solidFill>
                <a:latin typeface="MyriadPro"/>
              </a:rPr>
              <a:t>Ayşegül DEMİRELÇE ADAR</a:t>
            </a:r>
            <a:r>
              <a:rPr lang="tr-TR" sz="2000" dirty="0">
                <a:solidFill>
                  <a:srgbClr val="212529"/>
                </a:solidFill>
                <a:latin typeface="MyriadPro"/>
              </a:rPr>
              <a:t>  "Çok Kültürlü Eğitimde Kelebek Etkisi" adlı blog yazısıyla </a:t>
            </a:r>
            <a:r>
              <a:rPr lang="tr-TR" sz="2000" b="1" dirty="0">
                <a:solidFill>
                  <a:srgbClr val="212529"/>
                </a:solidFill>
                <a:latin typeface="MyriadPro"/>
              </a:rPr>
              <a:t>Türkiye 3.sü olmuştur</a:t>
            </a:r>
            <a:r>
              <a:rPr lang="tr-TR" sz="2000" dirty="0">
                <a:solidFill>
                  <a:srgbClr val="212529"/>
                </a:solidFill>
                <a:latin typeface="MyriadPro"/>
              </a:rPr>
              <a:t>.</a:t>
            </a:r>
            <a:endParaRPr lang="tr-TR" sz="2000" dirty="0"/>
          </a:p>
        </p:txBody>
      </p: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13871AFF-5383-7E1C-94FD-B3A9FBDD89AF}"/>
              </a:ext>
            </a:extLst>
          </p:cNvPr>
          <p:cNvSpPr/>
          <p:nvPr/>
        </p:nvSpPr>
        <p:spPr>
          <a:xfrm>
            <a:off x="77787" y="3473602"/>
            <a:ext cx="970915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8929664"/>
      </p:ext>
    </p:extLst>
  </p:cSld>
  <p:clrMapOvr>
    <a:masterClrMapping/>
  </p:clrMapOvr>
  <p:transition spd="med" advClick="0"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64</a:t>
            </a:fld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6" name="AutoShape 2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4" descr="Erasmus Ofisi | Ondokuz Mayıs Üniversite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5508426" y="201018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2" y="2266146"/>
            <a:ext cx="8640960" cy="2989242"/>
          </a:xfrm>
          <a:prstGeom prst="rect">
            <a:avLst/>
          </a:prstGeom>
        </p:spPr>
      </p:pic>
      <p:sp>
        <p:nvSpPr>
          <p:cNvPr id="14" name="5 Dikdörtgen"/>
          <p:cNvSpPr/>
          <p:nvPr/>
        </p:nvSpPr>
        <p:spPr>
          <a:xfrm>
            <a:off x="0" y="904442"/>
            <a:ext cx="9864725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rebuchet MS"/>
              </a:rPr>
              <a:t>      2022-2023 YILI DERECELERİMİZ</a:t>
            </a:r>
          </a:p>
        </p:txBody>
      </p:sp>
    </p:spTree>
    <p:extLst>
      <p:ext uri="{BB962C8B-B14F-4D97-AF65-F5344CB8AC3E}">
        <p14:creationId xmlns:p14="http://schemas.microsoft.com/office/powerpoint/2010/main" val="2393465914"/>
      </p:ext>
    </p:extLst>
  </p:cSld>
  <p:clrMapOvr>
    <a:masterClrMapping/>
  </p:clrMapOvr>
  <p:transition spd="med" advClick="0"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65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1814500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YILLAR İTİBARİYLE BİTEN YATIRIMLAR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1717652" y="963738"/>
            <a:ext cx="607537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tr-T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YATIRIM ve TESİSLER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508425" y="249587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715636"/>
              </p:ext>
            </p:extLst>
          </p:nvPr>
        </p:nvGraphicFramePr>
        <p:xfrm>
          <a:off x="300769" y="2697974"/>
          <a:ext cx="9456128" cy="2308118"/>
        </p:xfrm>
        <a:graphic>
          <a:graphicData uri="http://schemas.openxmlformats.org/drawingml/2006/table">
            <a:tbl>
              <a:tblPr/>
              <a:tblGrid>
                <a:gridCol w="985774">
                  <a:extLst>
                    <a:ext uri="{9D8B030D-6E8A-4147-A177-3AD203B41FA5}">
                      <a16:colId xmlns="" xmlns:a16="http://schemas.microsoft.com/office/drawing/2014/main" val="1421251505"/>
                    </a:ext>
                  </a:extLst>
                </a:gridCol>
                <a:gridCol w="875484">
                  <a:extLst>
                    <a:ext uri="{9D8B030D-6E8A-4147-A177-3AD203B41FA5}">
                      <a16:colId xmlns="" xmlns:a16="http://schemas.microsoft.com/office/drawing/2014/main" val="258478105"/>
                    </a:ext>
                  </a:extLst>
                </a:gridCol>
                <a:gridCol w="882094">
                  <a:extLst>
                    <a:ext uri="{9D8B030D-6E8A-4147-A177-3AD203B41FA5}">
                      <a16:colId xmlns="" xmlns:a16="http://schemas.microsoft.com/office/drawing/2014/main" val="515943314"/>
                    </a:ext>
                  </a:extLst>
                </a:gridCol>
                <a:gridCol w="735079">
                  <a:extLst>
                    <a:ext uri="{9D8B030D-6E8A-4147-A177-3AD203B41FA5}">
                      <a16:colId xmlns="" xmlns:a16="http://schemas.microsoft.com/office/drawing/2014/main" val="828640535"/>
                    </a:ext>
                  </a:extLst>
                </a:gridCol>
                <a:gridCol w="1029110">
                  <a:extLst>
                    <a:ext uri="{9D8B030D-6E8A-4147-A177-3AD203B41FA5}">
                      <a16:colId xmlns="" xmlns:a16="http://schemas.microsoft.com/office/drawing/2014/main" val="3271989749"/>
                    </a:ext>
                  </a:extLst>
                </a:gridCol>
                <a:gridCol w="1029110">
                  <a:extLst>
                    <a:ext uri="{9D8B030D-6E8A-4147-A177-3AD203B41FA5}">
                      <a16:colId xmlns="" xmlns:a16="http://schemas.microsoft.com/office/drawing/2014/main" val="3568826767"/>
                    </a:ext>
                  </a:extLst>
                </a:gridCol>
                <a:gridCol w="808586">
                  <a:extLst>
                    <a:ext uri="{9D8B030D-6E8A-4147-A177-3AD203B41FA5}">
                      <a16:colId xmlns="" xmlns:a16="http://schemas.microsoft.com/office/drawing/2014/main" val="1929512124"/>
                    </a:ext>
                  </a:extLst>
                </a:gridCol>
                <a:gridCol w="1029110">
                  <a:extLst>
                    <a:ext uri="{9D8B030D-6E8A-4147-A177-3AD203B41FA5}">
                      <a16:colId xmlns="" xmlns:a16="http://schemas.microsoft.com/office/drawing/2014/main" val="1724440187"/>
                    </a:ext>
                  </a:extLst>
                </a:gridCol>
                <a:gridCol w="808586">
                  <a:extLst>
                    <a:ext uri="{9D8B030D-6E8A-4147-A177-3AD203B41FA5}">
                      <a16:colId xmlns="" xmlns:a16="http://schemas.microsoft.com/office/drawing/2014/main" val="2335392237"/>
                    </a:ext>
                  </a:extLst>
                </a:gridCol>
                <a:gridCol w="1273195">
                  <a:extLst>
                    <a:ext uri="{9D8B030D-6E8A-4147-A177-3AD203B41FA5}">
                      <a16:colId xmlns="" xmlns:a16="http://schemas.microsoft.com/office/drawing/2014/main" val="2403359769"/>
                    </a:ext>
                  </a:extLst>
                </a:gridCol>
              </a:tblGrid>
              <a:tr h="540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YIL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Derslik Sayısı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Pansiyon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Spor Salonu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Yemekhane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Çevre Düzenlemesi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 Proje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Hayırsever 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Devlet 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 Proje Bedeli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6183654"/>
                  </a:ext>
                </a:extLst>
              </a:tr>
              <a:tr h="346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kumimoji="0" lang="tr-T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6.364.000,00 TL</a:t>
                      </a:r>
                    </a:p>
                  </a:txBody>
                  <a:tcPr marL="8580" marR="8580" marT="85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6.364.000,00 TL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07008907"/>
                  </a:ext>
                </a:extLst>
              </a:tr>
              <a:tr h="346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27820316"/>
                  </a:ext>
                </a:extLst>
              </a:tr>
              <a:tr h="429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93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GENEL TOPLAM</a:t>
                      </a:r>
                    </a:p>
                  </a:txBody>
                  <a:tcPr marL="8580" marR="8580" marT="85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66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3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8580" marR="8580" marT="8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880068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66</a:t>
            </a:fld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5508426" y="227702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157056"/>
              </p:ext>
            </p:extLst>
          </p:nvPr>
        </p:nvGraphicFramePr>
        <p:xfrm>
          <a:off x="560049" y="2157278"/>
          <a:ext cx="8779242" cy="498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496">
                  <a:extLst>
                    <a:ext uri="{9D8B030D-6E8A-4147-A177-3AD203B41FA5}">
                      <a16:colId xmlns="" xmlns:a16="http://schemas.microsoft.com/office/drawing/2014/main" val="4183757262"/>
                    </a:ext>
                  </a:extLst>
                </a:gridCol>
                <a:gridCol w="851419">
                  <a:extLst>
                    <a:ext uri="{9D8B030D-6E8A-4147-A177-3AD203B41FA5}">
                      <a16:colId xmlns="" xmlns:a16="http://schemas.microsoft.com/office/drawing/2014/main" val="3350648548"/>
                    </a:ext>
                  </a:extLst>
                </a:gridCol>
                <a:gridCol w="2202851">
                  <a:extLst>
                    <a:ext uri="{9D8B030D-6E8A-4147-A177-3AD203B41FA5}">
                      <a16:colId xmlns="" xmlns:a16="http://schemas.microsoft.com/office/drawing/2014/main" val="4106476521"/>
                    </a:ext>
                  </a:extLst>
                </a:gridCol>
                <a:gridCol w="1565121">
                  <a:extLst>
                    <a:ext uri="{9D8B030D-6E8A-4147-A177-3AD203B41FA5}">
                      <a16:colId xmlns="" xmlns:a16="http://schemas.microsoft.com/office/drawing/2014/main" val="1478192516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137916005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74957076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675463387"/>
                    </a:ext>
                  </a:extLst>
                </a:gridCol>
                <a:gridCol w="1280067">
                  <a:extLst>
                    <a:ext uri="{9D8B030D-6E8A-4147-A177-3AD203B41FA5}">
                      <a16:colId xmlns="" xmlns:a16="http://schemas.microsoft.com/office/drawing/2014/main" val="2868433456"/>
                    </a:ext>
                  </a:extLst>
                </a:gridCol>
              </a:tblGrid>
              <a:tr h="498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S.No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Yatırım Programı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OKUL/KURUM ADI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KARAKTERİSTİĞİ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Başlama 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Bitiş </a:t>
                      </a:r>
                    </a:p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PROJE BEDELİ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AÇIKLAMA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7841302"/>
                  </a:ext>
                </a:extLst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813768"/>
              </p:ext>
            </p:extLst>
          </p:nvPr>
        </p:nvGraphicFramePr>
        <p:xfrm>
          <a:off x="559596" y="2656232"/>
          <a:ext cx="8779695" cy="1244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147">
                  <a:extLst>
                    <a:ext uri="{9D8B030D-6E8A-4147-A177-3AD203B41FA5}">
                      <a16:colId xmlns="" xmlns:a16="http://schemas.microsoft.com/office/drawing/2014/main" val="2742303692"/>
                    </a:ext>
                  </a:extLst>
                </a:gridCol>
                <a:gridCol w="848391">
                  <a:extLst>
                    <a:ext uri="{9D8B030D-6E8A-4147-A177-3AD203B41FA5}">
                      <a16:colId xmlns="" xmlns:a16="http://schemas.microsoft.com/office/drawing/2014/main" val="3093555321"/>
                    </a:ext>
                  </a:extLst>
                </a:gridCol>
                <a:gridCol w="2195018">
                  <a:extLst>
                    <a:ext uri="{9D8B030D-6E8A-4147-A177-3AD203B41FA5}">
                      <a16:colId xmlns="" xmlns:a16="http://schemas.microsoft.com/office/drawing/2014/main" val="1333629154"/>
                    </a:ext>
                  </a:extLst>
                </a:gridCol>
                <a:gridCol w="1548076">
                  <a:extLst>
                    <a:ext uri="{9D8B030D-6E8A-4147-A177-3AD203B41FA5}">
                      <a16:colId xmlns="" xmlns:a16="http://schemas.microsoft.com/office/drawing/2014/main" val="980660537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359646697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1567218746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377993637"/>
                    </a:ext>
                  </a:extLst>
                </a:gridCol>
                <a:gridCol w="1277775">
                  <a:extLst>
                    <a:ext uri="{9D8B030D-6E8A-4147-A177-3AD203B41FA5}">
                      <a16:colId xmlns="" xmlns:a16="http://schemas.microsoft.com/office/drawing/2014/main" val="2802625596"/>
                    </a:ext>
                  </a:extLst>
                </a:gridCol>
              </a:tblGrid>
              <a:tr h="405729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Necip Fazıl Kısakürek Ortaokulu</a:t>
                      </a: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Yıkım İşi </a:t>
                      </a:r>
                      <a:r>
                        <a:rPr kumimoji="0" lang="tr-T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Bitti</a:t>
                      </a:r>
                      <a:endParaRPr kumimoji="0" lang="tr-T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3823697"/>
                  </a:ext>
                </a:extLst>
              </a:tr>
              <a:tr h="405729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Şamlı İmam</a:t>
                      </a:r>
                      <a:r>
                        <a:rPr lang="tr-TR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Hatip Ortaokulu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Yıkım İşi Bitti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5729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r-TR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Balıkesir Karesi Ortaokulu</a:t>
                      </a: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Yıkım İşi Bitti</a:t>
                      </a:r>
                      <a:endParaRPr kumimoji="0" lang="tr-TR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5 Dikdörtgen"/>
          <p:cNvSpPr/>
          <p:nvPr/>
        </p:nvSpPr>
        <p:spPr>
          <a:xfrm>
            <a:off x="17308" y="1080977"/>
            <a:ext cx="9864725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1800" b="1" dirty="0">
                <a:solidFill>
                  <a:schemeClr val="accent1"/>
                </a:solidFill>
              </a:rPr>
              <a:t>2023 YILI DEPREM ETÜT TAHKİKİ NEDENİYLE YIKILIP DEVAM EDEN YATIRIMLAR</a:t>
            </a:r>
          </a:p>
        </p:txBody>
      </p:sp>
    </p:spTree>
    <p:extLst>
      <p:ext uri="{BB962C8B-B14F-4D97-AF65-F5344CB8AC3E}">
        <p14:creationId xmlns:p14="http://schemas.microsoft.com/office/powerpoint/2010/main" val="478119553"/>
      </p:ext>
    </p:extLst>
  </p:cSld>
  <p:clrMapOvr>
    <a:masterClrMapping/>
  </p:clrMapOvr>
  <p:transition spd="med" advClick="0">
    <p:rand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67</a:t>
            </a:fld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graphicFrame>
        <p:nvGraphicFramePr>
          <p:cNvPr id="9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8812"/>
              </p:ext>
            </p:extLst>
          </p:nvPr>
        </p:nvGraphicFramePr>
        <p:xfrm>
          <a:off x="834925" y="1494529"/>
          <a:ext cx="8330977" cy="2924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3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49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777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8998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0939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9152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4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S.No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OKUL/KURUM ADI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Başlama 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Bitiş </a:t>
                      </a:r>
                    </a:p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Tarihi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PROJE BEDELİ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AÇIKLAMA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619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Fatma Emin </a:t>
                      </a:r>
                      <a:r>
                        <a:rPr lang="tr-T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Kutvar</a:t>
                      </a:r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Anadolu Lisesi</a:t>
                      </a: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22.07.2022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04.10.2022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4.555.980.000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  <a:endParaRPr lang="tr-TR" sz="1400" dirty="0"/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619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Rahmi Kula Anadolu Lisesi</a:t>
                      </a: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24.06.2022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26.09.2022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4.948.684.000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5638863"/>
                  </a:ext>
                </a:extLst>
              </a:tr>
              <a:tr h="47619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İbrahim Bodur Mesleki Eğitim Merkezi </a:t>
                      </a: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27.07.2022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23.11.2022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5.166.040.000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65088"/>
                  </a:ext>
                </a:extLst>
              </a:tr>
              <a:tr h="47619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İl Özel İdare Özel Eğitim Uygulama Okulu</a:t>
                      </a: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01.08.2022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29.11.2022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2.903.980.000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1562948"/>
                  </a:ext>
                </a:extLst>
              </a:tr>
              <a:tr h="47619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Mehmet Şeref Eğinlioğlu</a:t>
                      </a:r>
                      <a:r>
                        <a:rPr lang="tr-TR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Ortaokulu B Blok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22.07.2022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01.01.2023</a:t>
                      </a:r>
                    </a:p>
                  </a:txBody>
                  <a:tcPr marL="72000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-</a:t>
                      </a:r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Tamamlandı</a:t>
                      </a:r>
                      <a:endParaRPr lang="tr-TR" sz="1400" dirty="0"/>
                    </a:p>
                  </a:txBody>
                  <a:tcPr marL="6808" marR="6808" marT="6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5918338"/>
                  </a:ext>
                </a:extLst>
              </a:tr>
            </a:tbl>
          </a:graphicData>
        </a:graphic>
      </p:graphicFrame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06" y="4623311"/>
            <a:ext cx="2912413" cy="166398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1" r="23750"/>
          <a:stretch/>
        </p:blipFill>
        <p:spPr>
          <a:xfrm>
            <a:off x="871270" y="5077125"/>
            <a:ext cx="1922442" cy="1548976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" t="27745" r="310" b="1256"/>
          <a:stretch/>
        </p:blipFill>
        <p:spPr>
          <a:xfrm>
            <a:off x="7207113" y="5120606"/>
            <a:ext cx="1770515" cy="1562295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5522032" y="247918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sp>
        <p:nvSpPr>
          <p:cNvPr id="15" name="5 Dikdörtgen"/>
          <p:cNvSpPr/>
          <p:nvPr/>
        </p:nvSpPr>
        <p:spPr>
          <a:xfrm>
            <a:off x="0" y="811991"/>
            <a:ext cx="9864725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2800" b="1" dirty="0">
                <a:solidFill>
                  <a:schemeClr val="accent1"/>
                </a:solidFill>
              </a:rPr>
              <a:t>2022-2023 YILI GÜÇLENDİRMESİ BİTEN YATIRIMLAR</a:t>
            </a:r>
          </a:p>
        </p:txBody>
      </p:sp>
    </p:spTree>
    <p:extLst>
      <p:ext uri="{BB962C8B-B14F-4D97-AF65-F5344CB8AC3E}">
        <p14:creationId xmlns:p14="http://schemas.microsoft.com/office/powerpoint/2010/main" val="1341835322"/>
      </p:ext>
    </p:extLst>
  </p:cSld>
  <p:clrMapOvr>
    <a:masterClrMapping/>
  </p:clrMapOvr>
  <p:transition spd="med" advClick="0">
    <p:rand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68</a:t>
            </a:fld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520217" y="236195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187946" y="1656234"/>
            <a:ext cx="7560840" cy="318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647"/>
              </a:spcAft>
              <a:buFont typeface="Arial" pitchFamily="34" charset="0"/>
              <a:buChar char="•"/>
            </a:pPr>
            <a:r>
              <a:rPr lang="tr-TR" sz="1942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Sosyal Bilimler Lisesi Spor Salonu (TAMAMLANDI)</a:t>
            </a:r>
          </a:p>
          <a:p>
            <a:pPr marL="342900" indent="-342900">
              <a:lnSpc>
                <a:spcPct val="107000"/>
              </a:lnSpc>
              <a:spcAft>
                <a:spcPts val="647"/>
              </a:spcAft>
              <a:buFont typeface="Arial" pitchFamily="34" charset="0"/>
              <a:buChar char="•"/>
            </a:pPr>
            <a:r>
              <a:rPr lang="tr-TR" sz="1942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Atatürk </a:t>
            </a:r>
            <a:r>
              <a:rPr lang="tr-TR" sz="1942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Mesleki ve Teknik Anadolu Lisesi (24 Derslikli)</a:t>
            </a:r>
          </a:p>
          <a:p>
            <a:pPr marL="231200" indent="-231200">
              <a:lnSpc>
                <a:spcPct val="107000"/>
              </a:lnSpc>
              <a:spcAft>
                <a:spcPts val="647"/>
              </a:spcAft>
              <a:buFont typeface="Arial" panose="020B0604020202020204" pitchFamily="34" charset="0"/>
              <a:buChar char="•"/>
            </a:pPr>
            <a:r>
              <a:rPr lang="tr-TR" sz="1942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Özel Eğitim Anaokulu (8 Derslikli)</a:t>
            </a:r>
          </a:p>
          <a:p>
            <a:pPr marL="231200" indent="-231200">
              <a:lnSpc>
                <a:spcPct val="107000"/>
              </a:lnSpc>
              <a:spcAft>
                <a:spcPts val="647"/>
              </a:spcAft>
              <a:buFont typeface="Arial" panose="020B0604020202020204" pitchFamily="34" charset="0"/>
              <a:buChar char="•"/>
            </a:pPr>
            <a:r>
              <a:rPr lang="tr-TR" sz="1942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Karesi/Paşaalanı Anaokulu (Toygar) Nuran Oğuz Anaokulu (12Derslikli)</a:t>
            </a:r>
          </a:p>
          <a:p>
            <a:pPr marL="231200" indent="-231200">
              <a:lnSpc>
                <a:spcPct val="107000"/>
              </a:lnSpc>
              <a:spcAft>
                <a:spcPts val="647"/>
              </a:spcAft>
              <a:buFont typeface="Arial" panose="020B0604020202020204" pitchFamily="34" charset="0"/>
              <a:buChar char="•"/>
            </a:pPr>
            <a:r>
              <a:rPr lang="tr-TR" sz="1942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Kuvayı Milli Anaokulu (</a:t>
            </a:r>
            <a:r>
              <a:rPr lang="tr-TR" sz="1942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Hacıilbey</a:t>
            </a:r>
            <a:r>
              <a:rPr lang="tr-TR" sz="1942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(12 Derslikli)</a:t>
            </a:r>
          </a:p>
          <a:p>
            <a:pPr marL="231200" indent="-231200">
              <a:lnSpc>
                <a:spcPct val="107000"/>
              </a:lnSpc>
              <a:spcAft>
                <a:spcPts val="647"/>
              </a:spcAft>
              <a:buFont typeface="Arial" panose="020B0604020202020204" pitchFamily="34" charset="0"/>
              <a:buChar char="•"/>
            </a:pPr>
            <a:r>
              <a:rPr lang="tr-TR" sz="1942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 Lisesi (20 Derslikli)- 200 Kişilik Yurt ve Spor Salonu</a:t>
            </a:r>
          </a:p>
          <a:p>
            <a:pPr marL="231200" indent="-231200">
              <a:lnSpc>
                <a:spcPct val="107000"/>
              </a:lnSpc>
              <a:spcAft>
                <a:spcPts val="647"/>
              </a:spcAft>
              <a:buFont typeface="Arial" panose="020B0604020202020204" pitchFamily="34" charset="0"/>
              <a:buChar char="•"/>
            </a:pPr>
            <a:r>
              <a:rPr lang="tr-TR" sz="1942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İl Özel İdare Binası Arkası (Özel Eğitim Uygulama Okulu)</a:t>
            </a:r>
          </a:p>
          <a:p>
            <a:pPr marL="231200" indent="-231200">
              <a:lnSpc>
                <a:spcPct val="107000"/>
              </a:lnSpc>
              <a:spcAft>
                <a:spcPts val="647"/>
              </a:spcAft>
              <a:buFont typeface="Arial" panose="020B0604020202020204" pitchFamily="34" charset="0"/>
              <a:buChar char="•"/>
            </a:pPr>
            <a:endParaRPr lang="tr-TR" sz="1942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5 Dikdörtgen"/>
          <p:cNvSpPr/>
          <p:nvPr/>
        </p:nvSpPr>
        <p:spPr>
          <a:xfrm>
            <a:off x="0" y="811991"/>
            <a:ext cx="9864725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 fontAlgn="ctr">
              <a:defRPr/>
            </a:pPr>
            <a:r>
              <a:rPr lang="tr-TR" sz="3200" b="1" dirty="0">
                <a:solidFill>
                  <a:schemeClr val="accent1"/>
                </a:solidFill>
              </a:rPr>
              <a:t>2023 YILI DEVAM EDEN YATIRIMLAR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="" xmlns:a16="http://schemas.microsoft.com/office/drawing/2014/main" id="{CE3696FF-2079-23BD-BB92-78DD5D324F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724"/>
          <a:stretch/>
        </p:blipFill>
        <p:spPr>
          <a:xfrm>
            <a:off x="5801850" y="4990955"/>
            <a:ext cx="2586896" cy="1567668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="" xmlns:a16="http://schemas.microsoft.com/office/drawing/2014/main" id="{65245195-C5FF-8872-0FA5-BE5FE90A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852"/>
          <a:stretch/>
        </p:blipFill>
        <p:spPr>
          <a:xfrm>
            <a:off x="1251914" y="4968602"/>
            <a:ext cx="2738151" cy="159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59334"/>
      </p:ext>
    </p:extLst>
  </p:cSld>
  <p:clrMapOvr>
    <a:masterClrMapping/>
  </p:clrMapOvr>
  <p:transition spd="med" advClick="0">
    <p:rand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69</a:t>
            </a:fld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3432164" y="2957508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/>
              <a:t>ARZ EDERİM.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508426" y="216073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4B7FD-6566-4D71-A79B-7D5DA7695797}" type="slidenum">
              <a:rPr lang="tr-TR" smtClean="0"/>
              <a:pPr>
                <a:defRPr/>
              </a:pPr>
              <a:t>7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0" y="957244"/>
            <a:ext cx="9864725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chemeClr val="accent1"/>
                </a:solidFill>
              </a:rPr>
              <a:t>İLÇEMİZ OKULLAŞMA ORANI</a:t>
            </a: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467865" y="3586358"/>
          <a:ext cx="9036532" cy="357190"/>
        </p:xfrm>
        <a:graphic>
          <a:graphicData uri="http://schemas.openxmlformats.org/drawingml/2006/table">
            <a:tbl>
              <a:tblPr/>
              <a:tblGrid>
                <a:gridCol w="90365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l" rtl="0" fontAlgn="ctr"/>
                      <a:endParaRPr lang="tr-T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7" marR="6927" marT="69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10" name="6 Metin kutusu"/>
          <p:cNvSpPr txBox="1"/>
          <p:nvPr/>
        </p:nvSpPr>
        <p:spPr>
          <a:xfrm>
            <a:off x="467866" y="5331620"/>
            <a:ext cx="892899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b="1" dirty="0"/>
              <a:t>NOT: İlçemiz okullaşma oranları </a:t>
            </a:r>
            <a:r>
              <a:rPr lang="tr-TR" sz="1050" b="1" dirty="0" smtClean="0"/>
              <a:t>31.12.2023 </a:t>
            </a:r>
            <a:r>
              <a:rPr lang="tr-TR" sz="1050" b="1" dirty="0"/>
              <a:t>TUİK verilerine göre düzenlenmiştir</a:t>
            </a:r>
          </a:p>
          <a:p>
            <a:r>
              <a:rPr lang="tr-TR" sz="1050" dirty="0"/>
              <a:t>NOT: İkamet adresi ilçemizde olmadığı halde ilçemize bağlı okullarda kayıtlı olan öğrenciler nedeniyle ilkokullarda okullaşma oranı 100% üzerinde çıkabilmektedir.</a:t>
            </a:r>
          </a:p>
        </p:txBody>
      </p:sp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550395"/>
              </p:ext>
            </p:extLst>
          </p:nvPr>
        </p:nvGraphicFramePr>
        <p:xfrm>
          <a:off x="467865" y="1725799"/>
          <a:ext cx="8856983" cy="2952334"/>
        </p:xfrm>
        <a:graphic>
          <a:graphicData uri="http://schemas.openxmlformats.org/drawingml/2006/table">
            <a:tbl>
              <a:tblPr/>
              <a:tblGrid>
                <a:gridCol w="36801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18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92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79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53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85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179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6687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6300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5613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12168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KARESİ OKULLAŞMA ORANLARI</a:t>
                      </a:r>
                    </a:p>
                  </a:txBody>
                  <a:tcPr marL="7968" marR="7968" marT="79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13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ÖĞRENİM DURUMU YAŞ GRUBU</a:t>
                      </a:r>
                    </a:p>
                  </a:txBody>
                  <a:tcPr marL="7968" marR="7968" marT="796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Okullaşma Oranı %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Öğrenci Sayısı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Çağ Nüfusu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138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Erkek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Kız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Toplam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Erkek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Kız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Toplam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Erkek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Kız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Toplam</a:t>
                      </a: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59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OKULÖNCESİ EĞİTİM ( 3-5 YAŞ )</a:t>
                      </a:r>
                    </a:p>
                  </a:txBody>
                  <a:tcPr marL="215143" marR="7968" marT="796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63,54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60,89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62,25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2.123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1.925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4.048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3.341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3.161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6.502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659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İLKOKUL ( 6-9 YAŞ )</a:t>
                      </a:r>
                    </a:p>
                  </a:txBody>
                  <a:tcPr marL="215143" marR="7968" marT="796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102,46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101,40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101,92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5.114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4.913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10.027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5.043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4.795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9.838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659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ORTAOKUL ( 10-13 YAŞ )</a:t>
                      </a:r>
                    </a:p>
                  </a:txBody>
                  <a:tcPr marL="215143" marR="7968" marT="796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96,87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97,07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96,97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4.842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4.550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9.392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4.998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4.687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9.685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403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ORTAÖĞRETİM</a:t>
                      </a:r>
                    </a:p>
                  </a:txBody>
                  <a:tcPr marL="7968" marR="7968" marT="796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659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GENEL ORTAÖĞRETİM (14-17 YAŞ)</a:t>
                      </a:r>
                    </a:p>
                  </a:txBody>
                  <a:tcPr marL="215143" marR="7968" marT="796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102,58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127,11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114,71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5.802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6.160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11.242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4.954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4.846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9.800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659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MESLEKİ ORTAÖĞRETİM (14-17 YAŞ)</a:t>
                      </a:r>
                    </a:p>
                  </a:txBody>
                  <a:tcPr marL="215143" marR="7968" marT="796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22,42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19,72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21,09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1.111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956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2.067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4.954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4.846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9.800</a:t>
                      </a:r>
                      <a:endParaRPr lang="tr-TR" sz="11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968" marR="7968" marT="7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Metin kutusu 10"/>
          <p:cNvSpPr txBox="1"/>
          <p:nvPr/>
        </p:nvSpPr>
        <p:spPr>
          <a:xfrm>
            <a:off x="5508426" y="248446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8</a:t>
            </a:fld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0" y="957244"/>
            <a:ext cx="9864725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tr-TR" sz="2800" b="1" dirty="0">
                <a:solidFill>
                  <a:schemeClr val="accent1"/>
                </a:solidFill>
              </a:rPr>
              <a:t>2023-2024 OKUL/KURUM SAYILARI</a:t>
            </a:r>
          </a:p>
        </p:txBody>
      </p:sp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661054"/>
              </p:ext>
            </p:extLst>
          </p:nvPr>
        </p:nvGraphicFramePr>
        <p:xfrm>
          <a:off x="179834" y="1562417"/>
          <a:ext cx="93240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38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01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tr-TR" dirty="0"/>
                        <a:t>KURUM</a:t>
                      </a:r>
                      <a:r>
                        <a:rPr lang="tr-TR" baseline="0" dirty="0"/>
                        <a:t> TÜRÜ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Kurum Sayısı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b="1" u="none" dirty="0" err="1">
                          <a:solidFill>
                            <a:schemeClr val="tx1"/>
                          </a:solidFill>
                        </a:rPr>
                        <a:t>Anaokul</a:t>
                      </a:r>
                      <a:r>
                        <a:rPr lang="tr-TR" sz="1400" b="1" u="none" dirty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tr-TR" sz="1100" u="none" baseline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</a:t>
                      </a:r>
                      <a:r>
                        <a:rPr lang="tr-TR" sz="1100" u="none" baseline="0" dirty="0">
                          <a:solidFill>
                            <a:schemeClr val="tx1"/>
                          </a:solidFill>
                        </a:rPr>
                        <a:t>Resmi:   9    </a:t>
                      </a:r>
                      <a:r>
                        <a:rPr lang="tr-TR" sz="1100" u="none" baseline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</a:t>
                      </a:r>
                      <a:r>
                        <a:rPr lang="tr-TR" sz="1100" u="none" baseline="0" dirty="0">
                          <a:solidFill>
                            <a:schemeClr val="tx1"/>
                          </a:solidFill>
                        </a:rPr>
                        <a:t>Özel : 17</a:t>
                      </a:r>
                      <a:endParaRPr lang="tr-TR" sz="14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b="1" u="none" dirty="0">
                          <a:solidFill>
                            <a:schemeClr val="tx1"/>
                          </a:solidFill>
                        </a:rPr>
                        <a:t>İlkokul</a:t>
                      </a:r>
                      <a:r>
                        <a:rPr lang="tr-TR" sz="1400" u="none" baseline="0" dirty="0">
                          <a:solidFill>
                            <a:schemeClr val="tx1"/>
                          </a:solidFill>
                        </a:rPr>
                        <a:t>               </a:t>
                      </a:r>
                      <a:r>
                        <a:rPr lang="tr-TR" sz="1100" u="none" baseline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</a:t>
                      </a:r>
                      <a:r>
                        <a:rPr lang="tr-TR" sz="1100" u="none" baseline="0" dirty="0">
                          <a:solidFill>
                            <a:schemeClr val="tx1"/>
                          </a:solidFill>
                        </a:rPr>
                        <a:t>Resmi:  28   </a:t>
                      </a:r>
                      <a:r>
                        <a:rPr lang="tr-TR" sz="1100" u="none" baseline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</a:t>
                      </a:r>
                      <a:r>
                        <a:rPr lang="tr-TR" sz="1100" u="none" baseline="0" dirty="0">
                          <a:solidFill>
                            <a:schemeClr val="tx1"/>
                          </a:solidFill>
                        </a:rPr>
                        <a:t>Özel: 5</a:t>
                      </a:r>
                      <a:r>
                        <a:rPr lang="tr-TR" sz="1100" b="1" u="none" baseline="0" dirty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tr-TR" sz="1100" b="1" u="none" baseline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</a:t>
                      </a:r>
                      <a:r>
                        <a:rPr lang="tr-TR" sz="1100" u="none" baseline="0" dirty="0">
                          <a:solidFill>
                            <a:schemeClr val="tx1"/>
                          </a:solidFill>
                        </a:rPr>
                        <a:t>Hafif Düzeyde Zihinsel Engelliler: 1</a:t>
                      </a:r>
                      <a:endParaRPr lang="tr-TR" sz="14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tr-TR" sz="1400" b="1" u="none" dirty="0">
                          <a:solidFill>
                            <a:schemeClr val="tx1"/>
                          </a:solidFill>
                        </a:rPr>
                        <a:t>Ortaokul</a:t>
                      </a:r>
                      <a:r>
                        <a:rPr lang="tr-TR" sz="1400" b="1" u="none" baseline="0" dirty="0">
                          <a:solidFill>
                            <a:schemeClr val="tx1"/>
                          </a:solidFill>
                        </a:rPr>
                        <a:t>          </a:t>
                      </a:r>
                      <a:r>
                        <a:rPr lang="tr-TR" sz="140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tr-TR" sz="110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Resmi :  21   </a:t>
                      </a:r>
                      <a:r>
                        <a:rPr kumimoji="0" lang="tr-TR" sz="110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Özel: 4      </a:t>
                      </a:r>
                      <a:r>
                        <a:rPr kumimoji="0" lang="tr-TR" sz="110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Hafif Düzeyde Zihinsel Engelliler : 1</a:t>
                      </a:r>
                      <a:r>
                        <a:rPr kumimoji="0" lang="tr-TR" sz="1100" b="1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tr-TR" sz="110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İmam Hatip Ortaokulu: 3  (2si lise </a:t>
                      </a:r>
                      <a:r>
                        <a:rPr kumimoji="0" lang="tr-TR" sz="1100" u="non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bün</a:t>
                      </a:r>
                      <a:r>
                        <a:rPr kumimoji="0" lang="tr-TR" sz="110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)=5</a:t>
                      </a:r>
                      <a:endParaRPr kumimoji="0" lang="tr-TR" sz="1200" b="1" u="non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Lise</a:t>
                      </a:r>
                      <a:r>
                        <a:rPr kumimoji="0" lang="tr-TR" sz="120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</a:t>
                      </a:r>
                      <a:r>
                        <a:rPr kumimoji="0" lang="tr-TR" sz="1100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Resmi:  20     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Özel: 4      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</a:t>
                      </a:r>
                      <a:r>
                        <a:rPr kumimoji="0" lang="tr-TR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Eğitim Okulu : 2</a:t>
                      </a:r>
                      <a:endParaRPr kumimoji="0" lang="tr-TR" sz="12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Muhtelif Kurslar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Motorlu Taşıt</a:t>
                      </a:r>
                      <a:r>
                        <a:rPr kumimoji="0" lang="tr-TR" sz="1400" b="1" u="non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Sürücüleri Kursu (M.T.S.K.)</a:t>
                      </a:r>
                      <a:endParaRPr kumimoji="0" lang="tr-TR" sz="1400" b="1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Öğretim Kursu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tr-T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Eğitim ve Rehabilitasyon Merkezi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Uzaktan Eğitim Kursu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Yurt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Halk Eğitimi Merkezi</a:t>
                      </a:r>
                      <a:r>
                        <a:rPr kumimoji="0" lang="tr-TR" sz="1400" b="1" u="non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Müdürlüğü</a:t>
                      </a:r>
                      <a:endParaRPr kumimoji="0" lang="tr-TR" sz="1400" b="1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Balıkesir Olgunlaşma</a:t>
                      </a:r>
                      <a:r>
                        <a:rPr kumimoji="0" lang="tr-TR" sz="1400" b="1" u="non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Enstitüsü</a:t>
                      </a:r>
                      <a:endParaRPr kumimoji="0" lang="tr-TR" sz="1400" b="1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540992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Bilim Sanat Merkezi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Rehberlik</a:t>
                      </a:r>
                      <a:r>
                        <a:rPr kumimoji="0" lang="tr-TR" sz="1400" b="1" u="non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Araştırma Merkezi</a:t>
                      </a:r>
                      <a:endParaRPr kumimoji="0" lang="tr-TR" sz="1400" b="1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Mesleki Eğitim Merkezi (İbrahim Bodur  Mesleki</a:t>
                      </a:r>
                      <a:r>
                        <a:rPr kumimoji="0" lang="tr-TR" sz="1400" b="1" u="non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Eğitim Merkezi</a:t>
                      </a:r>
                      <a:r>
                        <a:rPr kumimoji="0" lang="tr-TR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kumimoji="0" lang="tr-TR" sz="14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TOPLAM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195</a:t>
                      </a:r>
                      <a:endParaRPr lang="tr-TR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508426" y="236722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7AD22-9225-42FA-9161-0BAEC82E64BF}" type="slidenum">
              <a:rPr lang="tr-TR" smtClean="0"/>
              <a:pPr>
                <a:defRPr/>
              </a:pPr>
              <a:t>9</a:t>
            </a:fld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503205" y="5957904"/>
            <a:ext cx="93615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/>
              <a:t>NOT: </a:t>
            </a:r>
          </a:p>
          <a:p>
            <a:r>
              <a:rPr lang="tr-TR" sz="1100" dirty="0"/>
              <a:t>2023-2024 Eğitim Öğretim yılı sayısal verileri 19/02/2024 tarihli MEBBİS Norm İşlemleri Modülü verileridir. Resmi okul verilerini kapsar.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2022- 2023 EĞİTİM- ÖĞRETİM YILI BRİFİNGİ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508426" y="216074"/>
            <a:ext cx="4356299" cy="323165"/>
          </a:xfrm>
          <a:prstGeom prst="rect">
            <a:avLst/>
          </a:prstGeom>
          <a:solidFill>
            <a:srgbClr val="ED6C6E"/>
          </a:solidFill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2023- 2024 EĞİTİM- ÖĞRETİM YILI BRİFİNGİ</a:t>
            </a:r>
          </a:p>
        </p:txBody>
      </p:sp>
      <p:graphicFrame>
        <p:nvGraphicFramePr>
          <p:cNvPr id="10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050649"/>
              </p:ext>
            </p:extLst>
          </p:nvPr>
        </p:nvGraphicFramePr>
        <p:xfrm>
          <a:off x="503205" y="1204185"/>
          <a:ext cx="8572562" cy="4611189"/>
        </p:xfrm>
        <a:graphic>
          <a:graphicData uri="http://schemas.openxmlformats.org/drawingml/2006/table">
            <a:tbl>
              <a:tblPr/>
              <a:tblGrid>
                <a:gridCol w="26812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8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8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18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18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18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818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3954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itchFamily="34" charset="0"/>
                        </a:rPr>
                        <a:t>KARESİ İLÇESİ RESMİ OKUL/KURUM PERSONEL DURUMU</a:t>
                      </a:r>
                      <a:endParaRPr kumimoji="0" lang="tr-TR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24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GÖREV ÜNVANI</a:t>
                      </a: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2022-2023</a:t>
                      </a:r>
                    </a:p>
                  </a:txBody>
                  <a:tcPr marL="9665" marR="966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2023-2024</a:t>
                      </a:r>
                    </a:p>
                  </a:txBody>
                  <a:tcPr marL="9665" marR="966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68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65" marR="966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Mevcut</a:t>
                      </a:r>
                    </a:p>
                  </a:txBody>
                  <a:tcPr marL="9665" marR="966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Norm</a:t>
                      </a: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İhtiyaç</a:t>
                      </a: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Mevcut</a:t>
                      </a:r>
                    </a:p>
                  </a:txBody>
                  <a:tcPr marL="9665" marR="966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Norm</a:t>
                      </a: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İhtiyaç</a:t>
                      </a:r>
                    </a:p>
                  </a:txBody>
                  <a:tcPr marL="9665" marR="966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İlçe Milli Eğitim Müdürü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İlçe Milli Eğitim Şube Müdürü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Okul Müdürü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72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66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73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7</a:t>
                      </a:r>
                      <a:endParaRPr kumimoji="0" lang="tr-T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Müdür Başyardımcısı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Müdür Yardımcısı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138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133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150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 Öğretmen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2390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2149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2424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2231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Genel İdare Hizmetleri (GİH)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76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24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85</a:t>
                      </a:r>
                    </a:p>
                  </a:txBody>
                  <a:tcPr marL="44450" marR="4445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95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Teknik Hizmetler Sınıfı (THS)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Sağlık Hizmetleri Sınıfı (SHS)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Yardımcı Hizmetler Sınıfı (YHS)</a:t>
                      </a:r>
                    </a:p>
                  </a:txBody>
                  <a:tcPr marL="72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145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55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125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151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37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itchFamily="34" charset="0"/>
                        </a:rPr>
                        <a:t>TOPLAM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2775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2861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36173</TotalTime>
  <Words>7656</Words>
  <Application>Microsoft Office PowerPoint</Application>
  <PresentationFormat>Özel</PresentationFormat>
  <Paragraphs>3887</Paragraphs>
  <Slides>69</Slides>
  <Notes>60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69</vt:i4>
      </vt:variant>
    </vt:vector>
  </HeadingPairs>
  <TitlesOfParts>
    <vt:vector size="70" baseType="lpstr">
      <vt:lpstr>Akış</vt:lpstr>
      <vt:lpstr>T.C. KARESİ KAYMAKAMLIĞI İlçe Milli Eğitim Müdürlüğü  2023-2024 EĞİTİM ÖĞRETİM YILI Brifing DOSYASI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İlçemiz Birleştirilmiş Sınıf Öğretmen - Öğrenci  Sayıları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Bahar TUNCER</dc:creator>
  <cp:lastModifiedBy>WorkComputerUser</cp:lastModifiedBy>
  <cp:revision>4938</cp:revision>
  <cp:lastPrinted>2024-03-01T13:52:13Z</cp:lastPrinted>
  <dcterms:created xsi:type="dcterms:W3CDTF">2011-10-11T08:25:07Z</dcterms:created>
  <dcterms:modified xsi:type="dcterms:W3CDTF">2024-03-01T13:52:18Z</dcterms:modified>
</cp:coreProperties>
</file>